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361" r:id="rId3"/>
    <p:sldId id="359" r:id="rId4"/>
    <p:sldId id="258" r:id="rId5"/>
    <p:sldId id="356" r:id="rId6"/>
    <p:sldId id="259" r:id="rId7"/>
    <p:sldId id="317" r:id="rId8"/>
    <p:sldId id="268" r:id="rId9"/>
    <p:sldId id="310" r:id="rId10"/>
    <p:sldId id="319" r:id="rId11"/>
    <p:sldId id="321" r:id="rId12"/>
    <p:sldId id="323" r:id="rId13"/>
    <p:sldId id="313" r:id="rId14"/>
    <p:sldId id="332" r:id="rId15"/>
    <p:sldId id="352" r:id="rId16"/>
    <p:sldId id="353" r:id="rId17"/>
    <p:sldId id="354" r:id="rId18"/>
    <p:sldId id="324" r:id="rId19"/>
    <p:sldId id="341" r:id="rId20"/>
    <p:sldId id="325" r:id="rId21"/>
    <p:sldId id="327" r:id="rId22"/>
    <p:sldId id="329" r:id="rId23"/>
    <p:sldId id="328" r:id="rId24"/>
    <p:sldId id="337" r:id="rId25"/>
    <p:sldId id="326" r:id="rId26"/>
    <p:sldId id="331" r:id="rId27"/>
    <p:sldId id="338" r:id="rId28"/>
    <p:sldId id="343" r:id="rId29"/>
    <p:sldId id="340" r:id="rId30"/>
    <p:sldId id="335" r:id="rId31"/>
    <p:sldId id="322" r:id="rId32"/>
    <p:sldId id="320" r:id="rId33"/>
    <p:sldId id="360" r:id="rId34"/>
    <p:sldId id="333" r:id="rId35"/>
    <p:sldId id="342" r:id="rId36"/>
    <p:sldId id="345" r:id="rId37"/>
    <p:sldId id="355" r:id="rId38"/>
    <p:sldId id="357" r:id="rId39"/>
    <p:sldId id="358" r:id="rId40"/>
    <p:sldId id="334" r:id="rId41"/>
    <p:sldId id="351" r:id="rId42"/>
    <p:sldId id="348" r:id="rId43"/>
    <p:sldId id="349" r:id="rId44"/>
    <p:sldId id="346" r:id="rId45"/>
    <p:sldId id="350" r:id="rId46"/>
    <p:sldId id="318" r:id="rId47"/>
    <p:sldId id="336" r:id="rId48"/>
    <p:sldId id="344" r:id="rId4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059B0-1286-408C-A2E4-9E2FF3544A0F}" v="1" dt="2019-07-10T03:40:07.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88032" autoAdjust="0"/>
  </p:normalViewPr>
  <p:slideViewPr>
    <p:cSldViewPr>
      <p:cViewPr varScale="1">
        <p:scale>
          <a:sx n="99" d="100"/>
          <a:sy n="99" d="100"/>
        </p:scale>
        <p:origin x="13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0" d="100"/>
          <a:sy n="50"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74640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ber.org/people/dhaval_dav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nber.org/people/henry_saffer" TargetMode="External"/><Relationship Id="rId4" Type="http://schemas.openxmlformats.org/officeDocument/2006/relationships/hyperlink" Target="https://www.nber.org/people/anca_cote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52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Mandatory Access Prescription Drug Monitoring Programs and Prescription Drug Abuse</a:t>
            </a:r>
          </a:p>
          <a:p>
            <a:r>
              <a:rPr lang="en-US" sz="1100" b="0" i="0" u="none" strike="noStrike" kern="1200" dirty="0">
                <a:solidFill>
                  <a:schemeClr val="tx1"/>
                </a:solidFill>
                <a:effectLst/>
                <a:latin typeface="+mn-lt"/>
                <a:ea typeface="+mn-ea"/>
                <a:cs typeface="+mn-cs"/>
                <a:hlinkClick r:id="rId3"/>
              </a:rPr>
              <a:t>Dhaval M. Dave</a:t>
            </a:r>
            <a:r>
              <a:rPr lang="en-US" sz="1100" b="0" i="0" kern="120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hlinkClick r:id="rId4"/>
              </a:rPr>
              <a:t>Anca M. </a:t>
            </a:r>
            <a:r>
              <a:rPr lang="en-US" sz="1100" b="0" i="0" u="none" strike="noStrike" kern="1200" dirty="0" err="1">
                <a:solidFill>
                  <a:schemeClr val="tx1"/>
                </a:solidFill>
                <a:effectLst/>
                <a:latin typeface="+mn-lt"/>
                <a:ea typeface="+mn-ea"/>
                <a:cs typeface="+mn-cs"/>
                <a:hlinkClick r:id="rId4"/>
              </a:rPr>
              <a:t>Grecu</a:t>
            </a:r>
            <a:r>
              <a:rPr lang="en-US" sz="1100" b="0" i="0" kern="120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hlinkClick r:id="rId5"/>
              </a:rPr>
              <a:t>Henry </a:t>
            </a:r>
            <a:r>
              <a:rPr lang="en-US" sz="1100" b="0" i="0" u="none" strike="noStrike" kern="1200" dirty="0" err="1">
                <a:solidFill>
                  <a:schemeClr val="tx1"/>
                </a:solidFill>
                <a:effectLst/>
                <a:latin typeface="+mn-lt"/>
                <a:ea typeface="+mn-ea"/>
                <a:cs typeface="+mn-cs"/>
                <a:hlinkClick r:id="rId5"/>
              </a:rPr>
              <a:t>Saffer</a:t>
            </a:r>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NBER Working Paper No. 23537</a:t>
            </a:r>
            <a:endParaRPr lang="en-US" sz="11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0124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Minor pain (wisdom tooth, sprain)-no opioids Moderate pain (noncompound bone fractures, soft tissue surgeries)- 24MME up to 5 days</a:t>
            </a:r>
          </a:p>
          <a:p>
            <a:r>
              <a:rPr lang="en-US" dirty="0"/>
              <a:t>Severe Pain (</a:t>
            </a:r>
            <a:r>
              <a:rPr lang="en-US" dirty="0" err="1"/>
              <a:t>nonlaparascopic</a:t>
            </a:r>
            <a:r>
              <a:rPr lang="en-US" dirty="0"/>
              <a:t> surgeries, joint replacement) 32 MME 5 days Extreme Pain average 50MME for 7 days</a:t>
            </a:r>
          </a:p>
          <a:p>
            <a:r>
              <a:rPr lang="en-US" dirty="0"/>
              <a:t>Local research project from 7/2016-2/2017 showed only 30% of the opioids prescribed were consumed at hospital discharge</a:t>
            </a:r>
          </a:p>
        </p:txBody>
      </p:sp>
    </p:spTree>
    <p:extLst>
      <p:ext uri="{BB962C8B-B14F-4D97-AF65-F5344CB8AC3E}">
        <p14:creationId xmlns:p14="http://schemas.microsoft.com/office/powerpoint/2010/main" val="16086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539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9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57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Letter to the</a:t>
            </a:r>
            <a:r>
              <a:rPr lang="en-US" baseline="0" dirty="0"/>
              <a:t> editor 1980: addiction is rare. Only considered major in one instance.</a:t>
            </a:r>
            <a:endParaRPr lang="en-US" dirty="0"/>
          </a:p>
          <a:p>
            <a:pPr marL="0" lvl="0" indent="0">
              <a:spcBef>
                <a:spcPts val="0"/>
              </a:spcBef>
              <a:spcAft>
                <a:spcPts val="0"/>
              </a:spcAft>
              <a:buNone/>
            </a:pPr>
            <a:r>
              <a:rPr lang="en-US" dirty="0" err="1"/>
              <a:t>Portenoy</a:t>
            </a:r>
            <a:r>
              <a:rPr lang="en-US" baseline="0" dirty="0"/>
              <a:t> study: Series of 38 patients. 66% &lt;20 MME per day. 24 patients acceptable pain relief 14 patients inadequate pain relief. No gains in employment or social functions. 2 patients- management “became a problem” (had history of addiction)</a:t>
            </a:r>
          </a:p>
          <a:p>
            <a:pPr marL="0" lvl="0" indent="0">
              <a:spcBef>
                <a:spcPts val="0"/>
              </a:spcBef>
              <a:spcAft>
                <a:spcPts val="0"/>
              </a:spcAft>
              <a:buNone/>
            </a:pPr>
            <a:r>
              <a:rPr lang="en-US" baseline="0" dirty="0"/>
              <a:t>Oxycontin, Purdue Pharma</a:t>
            </a:r>
            <a:endParaRPr lang="en-US" dirty="0"/>
          </a:p>
          <a:p>
            <a:pPr marL="342900" marR="0" lvl="0" indent="-342900" algn="l" rtl="0">
              <a:lnSpc>
                <a:spcPct val="80000"/>
              </a:lnSpc>
              <a:spcBef>
                <a:spcPts val="0"/>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1995- approved by the FDA. No clinical studies on abuse or addiction potential</a:t>
            </a:r>
            <a:endParaRPr lang="en-US" dirty="0">
              <a:solidFill>
                <a:schemeClr val="tx1"/>
              </a:solidFill>
              <a:latin typeface="Georgia" panose="02040502050405020303" pitchFamily="18" charset="0"/>
            </a:endParaRPr>
          </a:p>
          <a:p>
            <a:pPr marL="342900" marR="0" lvl="0" indent="-342900" algn="l" rtl="0">
              <a:lnSpc>
                <a:spcPct val="80000"/>
              </a:lnSpc>
              <a:spcBef>
                <a:spcPts val="592"/>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Package insert claimed it was </a:t>
            </a:r>
            <a:r>
              <a:rPr lang="en-US" sz="1100" b="0" i="1" u="none" strike="noStrike" cap="none" dirty="0">
                <a:solidFill>
                  <a:schemeClr val="tx1"/>
                </a:solidFill>
                <a:latin typeface="Georgia" panose="02040502050405020303" pitchFamily="18" charset="0"/>
                <a:sym typeface="Calibri"/>
              </a:rPr>
              <a:t>safer </a:t>
            </a:r>
            <a:r>
              <a:rPr lang="en-US" sz="1100" b="0" i="0" u="none" strike="noStrike" cap="none" dirty="0">
                <a:solidFill>
                  <a:schemeClr val="tx1"/>
                </a:solidFill>
                <a:latin typeface="Georgia" panose="02040502050405020303" pitchFamily="18" charset="0"/>
                <a:sym typeface="Calibri"/>
              </a:rPr>
              <a:t>because of its delayed absorption mechanism</a:t>
            </a:r>
            <a:endParaRPr lang="en-US" dirty="0">
              <a:solidFill>
                <a:schemeClr val="tx1"/>
              </a:solidFill>
              <a:latin typeface="Georgia" panose="02040502050405020303" pitchFamily="18" charset="0"/>
            </a:endParaRPr>
          </a:p>
          <a:p>
            <a:pPr marL="342900" marR="0" lvl="0" indent="-342900" algn="l" rtl="0">
              <a:lnSpc>
                <a:spcPct val="80000"/>
              </a:lnSpc>
              <a:spcBef>
                <a:spcPts val="592"/>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Aggressive marketing campaign to general practitioners. Assurances of safety and less than 1% addiction rates with little to no clinical evidence</a:t>
            </a:r>
            <a:endParaRPr lang="en-US" dirty="0">
              <a:solidFill>
                <a:schemeClr val="tx1"/>
              </a:solidFill>
              <a:latin typeface="Georgia" panose="02040502050405020303" pitchFamily="18" charset="0"/>
            </a:endParaRPr>
          </a:p>
          <a:p>
            <a:pPr marL="342900" marR="0" lvl="0" indent="-342900" algn="l" rtl="0">
              <a:lnSpc>
                <a:spcPct val="80000"/>
              </a:lnSpc>
              <a:spcBef>
                <a:spcPts val="592"/>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Poor communities with high rates of work related injuries and lower educational levels were frequently targeted</a:t>
            </a:r>
            <a:endParaRPr lang="en-US" dirty="0">
              <a:solidFill>
                <a:schemeClr val="tx1"/>
              </a:solidFill>
              <a:latin typeface="Georgia" panose="02040502050405020303" pitchFamily="18" charset="0"/>
            </a:endParaRPr>
          </a:p>
          <a:p>
            <a:pPr marL="0" lvl="0" indent="0">
              <a:spcBef>
                <a:spcPts val="0"/>
              </a:spcBef>
              <a:spcAft>
                <a:spcPts val="0"/>
              </a:spcAft>
              <a:buNone/>
            </a:pPr>
            <a:endParaRPr lang="en-US" dirty="0"/>
          </a:p>
        </p:txBody>
      </p:sp>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Prior to 1999, practitioners were told they were undertreating pain and that opioids are not addictive.</a:t>
            </a:r>
          </a:p>
        </p:txBody>
      </p:sp>
    </p:spTree>
    <p:extLst>
      <p:ext uri="{BB962C8B-B14F-4D97-AF65-F5344CB8AC3E}">
        <p14:creationId xmlns:p14="http://schemas.microsoft.com/office/powerpoint/2010/main" val="293626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04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Tennessee, Kentucky, Florida initial prescriptions for 3-4 days.</a:t>
            </a:r>
          </a:p>
          <a:p>
            <a:r>
              <a:rPr lang="en-US" dirty="0"/>
              <a:t>90-100 MMED</a:t>
            </a:r>
          </a:p>
          <a:p>
            <a:endParaRPr lang="en-US" dirty="0"/>
          </a:p>
        </p:txBody>
      </p:sp>
    </p:spTree>
    <p:extLst>
      <p:ext uri="{BB962C8B-B14F-4D97-AF65-F5344CB8AC3E}">
        <p14:creationId xmlns:p14="http://schemas.microsoft.com/office/powerpoint/2010/main" val="26828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Partial mastectomy (PM), partial mastectomy with sentinel lymph node biopsy (PM SLNB), laparoscopic cholecystectomy (LC), laparoscopic inguinal hernia repair (LIH), and open inguinal hernia repair (IH)</a:t>
            </a:r>
            <a:endParaRPr lang="en-US" dirty="0"/>
          </a:p>
        </p:txBody>
      </p:sp>
    </p:spTree>
    <p:extLst>
      <p:ext uri="{BB962C8B-B14F-4D97-AF65-F5344CB8AC3E}">
        <p14:creationId xmlns:p14="http://schemas.microsoft.com/office/powerpoint/2010/main" val="188206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thenahealth.com/insight/infographic-opioid-regulations-state-by-s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3.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hyperlink" Target="https://www.ncbi.nlm.nih.gov/pubmed?term=26824844" TargetMode="External"/><Relationship Id="rId4" Type="http://schemas.openxmlformats.org/officeDocument/2006/relationships/hyperlink" Target="https://www.ncbi.nlm.nih.gov/pubmed/?term=Bartels%20K%5bAuthor%5d&amp;cauthor=true&amp;cauthor_uid=2682484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ncbi.nlm.nih.gov/pubmed?term=276317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bi.nlm.nih.gov/pubmed/?term=Stucke%20RS%5bAuthor%5d&amp;cauthor=true&amp;cauthor_uid=27631771" TargetMode="External"/><Relationship Id="rId5" Type="http://schemas.openxmlformats.org/officeDocument/2006/relationships/hyperlink" Target="https://www.ncbi.nlm.nih.gov/pubmed/?term=McMahon%20ML%5bAuthor%5d&amp;cauthor=true&amp;cauthor_uid=27631771" TargetMode="External"/><Relationship Id="rId4" Type="http://schemas.openxmlformats.org/officeDocument/2006/relationships/hyperlink" Target="https://www.ncbi.nlm.nih.gov/pubmed/?term=Hill%20MV%5bAuthor%5d&amp;cauthor=true&amp;cauthor_uid=2763177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ncbi.nlm.nih.gov/entrez/eutils/elink.fcgi?dbfrom=pubmed&amp;retmode=ref&amp;cmd=prlinks&amp;id=28199807"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cdc.gov/vitalsigns/opioid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atalyst.nejm.org/act-now-prescription-opioid-crisi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cbi.nlm.nih.gov/pubmed?term=26824844" TargetMode="External"/><Relationship Id="rId2" Type="http://schemas.openxmlformats.org/officeDocument/2006/relationships/hyperlink" Target="https://www.ncbi.nlm.nih.gov/pubmed/?term=Bartels%20K%5bAuthor%5d&amp;cauthor=true&amp;cauthor_uid=268248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799" y="1217968"/>
            <a:ext cx="7772400" cy="1470025"/>
          </a:xfrm>
          <a:prstGeom prst="rect">
            <a:avLst/>
          </a:prstGeom>
          <a:noFill/>
          <a:ln>
            <a:noFill/>
          </a:ln>
        </p:spPr>
        <p:txBody>
          <a:bodyPr spcFirstLastPara="1" wrap="square" lIns="91425" tIns="45700" rIns="91425" bIns="45700" anchor="ctr" anchorCtr="0">
            <a:noAutofit/>
          </a:bodyPr>
          <a:lstStyle/>
          <a:p>
            <a:pPr lvl="0"/>
            <a:r>
              <a:rPr lang="en-US" b="1" dirty="0">
                <a:solidFill>
                  <a:srgbClr val="FFFF00"/>
                </a:solidFill>
                <a:latin typeface="Georgia" panose="02040502050405020303" pitchFamily="18" charset="0"/>
              </a:rPr>
              <a:t>Opioid Legislation:</a:t>
            </a:r>
            <a:br>
              <a:rPr lang="en-US" b="1" dirty="0">
                <a:solidFill>
                  <a:srgbClr val="FFFF00"/>
                </a:solidFill>
                <a:latin typeface="Georgia" panose="02040502050405020303" pitchFamily="18" charset="0"/>
              </a:rPr>
            </a:br>
            <a:r>
              <a:rPr lang="en-US" b="1" dirty="0">
                <a:solidFill>
                  <a:srgbClr val="FFFF00"/>
                </a:solidFill>
                <a:latin typeface="Georgia" panose="02040502050405020303" pitchFamily="18" charset="0"/>
              </a:rPr>
              <a:t>How we got here and the evidence behind the new laws</a:t>
            </a:r>
            <a:endParaRPr sz="3200" b="1" i="0" u="none" strike="noStrike" cap="none" dirty="0">
              <a:solidFill>
                <a:srgbClr val="FFFF00"/>
              </a:solidFill>
              <a:latin typeface="Georgia" panose="02040502050405020303" pitchFamily="18" charset="0"/>
              <a:sym typeface="Calibri"/>
            </a:endParaRPr>
          </a:p>
        </p:txBody>
      </p:sp>
      <p:sp>
        <p:nvSpPr>
          <p:cNvPr id="3" name="Subtitle 2"/>
          <p:cNvSpPr>
            <a:spLocks noGrp="1"/>
          </p:cNvSpPr>
          <p:nvPr>
            <p:ph type="subTitle" idx="1"/>
          </p:nvPr>
        </p:nvSpPr>
        <p:spPr>
          <a:xfrm>
            <a:off x="1371599" y="3418894"/>
            <a:ext cx="6400800" cy="1752600"/>
          </a:xfrm>
        </p:spPr>
        <p:txBody>
          <a:bodyPr/>
          <a:lstStyle/>
          <a:p>
            <a:r>
              <a:rPr lang="en-US" dirty="0">
                <a:solidFill>
                  <a:schemeClr val="tx1"/>
                </a:solidFill>
                <a:latin typeface="Georgia" panose="02040502050405020303" pitchFamily="18" charset="0"/>
              </a:rPr>
              <a:t>Natalie Winter, MD</a:t>
            </a:r>
          </a:p>
          <a:p>
            <a:r>
              <a:rPr lang="en-US" dirty="0">
                <a:solidFill>
                  <a:schemeClr val="tx1"/>
                </a:solidFill>
                <a:latin typeface="Georgia" panose="02040502050405020303" pitchFamily="18" charset="0"/>
              </a:rPr>
              <a:t>Pain Management CRMG</a:t>
            </a:r>
          </a:p>
        </p:txBody>
      </p:sp>
      <p:pic>
        <p:nvPicPr>
          <p:cNvPr id="1026" name="Picture 2" descr="Image result for cheyenne regional medical center bi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079" y="49530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oppy pl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oppy pla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2" descr="Image result for poppy plant">
            <a:extLst>
              <a:ext uri="{FF2B5EF4-FFF2-40B4-BE49-F238E27FC236}">
                <a16:creationId xmlns="" xmlns:a16="http://schemas.microsoft.com/office/drawing/2014/main" id="{10A0C2E0-6758-46C0-92CA-FB2DD8C1D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 y="4724400"/>
            <a:ext cx="3044825" cy="1897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k factors for prescription opioid pain reliever abuse and overdose: obtaining overlapping prescriptions from multiple providers and pharmacies, taking high daily dosages of prescription opioid pain relievers, having mental illness or a history of alcohol or other substance abuse, living in rural areas and having low income.">
            <a:extLst>
              <a:ext uri="{FF2B5EF4-FFF2-40B4-BE49-F238E27FC236}">
                <a16:creationId xmlns="" xmlns:a16="http://schemas.microsoft.com/office/drawing/2014/main" id="{BF521CE3-D78D-4FB3-BAF9-A8C3D66A1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6" y="1540669"/>
            <a:ext cx="8064047" cy="377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2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8">
            <a:extLst>
              <a:ext uri="{FF2B5EF4-FFF2-40B4-BE49-F238E27FC236}">
                <a16:creationId xmlns="" xmlns:a16="http://schemas.microsoft.com/office/drawing/2014/main" id="{5ECD0790-87E4-4A35-9D55-71C509E8579F}"/>
              </a:ext>
            </a:extLst>
          </p:cNvPr>
          <p:cNvPicPr preferRelativeResize="0"/>
          <p:nvPr/>
        </p:nvPicPr>
        <p:blipFill rotWithShape="1">
          <a:blip r:embed="rId2">
            <a:alphaModFix/>
          </a:blip>
          <a:srcRect/>
          <a:stretch/>
        </p:blipFill>
        <p:spPr>
          <a:xfrm>
            <a:off x="762000" y="334701"/>
            <a:ext cx="7696200" cy="6009443"/>
          </a:xfrm>
          <a:prstGeom prst="rect">
            <a:avLst/>
          </a:prstGeom>
          <a:noFill/>
          <a:ln>
            <a:noFill/>
          </a:ln>
        </p:spPr>
      </p:pic>
    </p:spTree>
    <p:extLst>
      <p:ext uri="{BB962C8B-B14F-4D97-AF65-F5344CB8AC3E}">
        <p14:creationId xmlns:p14="http://schemas.microsoft.com/office/powerpoint/2010/main" val="240706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roppedImage.pdf">
            <a:extLst>
              <a:ext uri="{FF2B5EF4-FFF2-40B4-BE49-F238E27FC236}">
                <a16:creationId xmlns="" xmlns:a16="http://schemas.microsoft.com/office/drawing/2014/main" id="{A1332A93-9B11-4447-92FC-606320D955E6}"/>
              </a:ext>
            </a:extLst>
          </p:cNvPr>
          <p:cNvPicPr/>
          <p:nvPr/>
        </p:nvPicPr>
        <p:blipFill>
          <a:blip r:embed="rId2">
            <a:extLst/>
          </a:blip>
          <a:stretch>
            <a:fillRect/>
          </a:stretch>
        </p:blipFill>
        <p:spPr>
          <a:xfrm>
            <a:off x="2286000" y="685800"/>
            <a:ext cx="4572000" cy="4328786"/>
          </a:xfrm>
          <a:prstGeom prst="rect">
            <a:avLst/>
          </a:prstGeom>
          <a:ln w="12700">
            <a:miter lim="400000"/>
          </a:ln>
        </p:spPr>
      </p:pic>
      <p:sp>
        <p:nvSpPr>
          <p:cNvPr id="3" name="TextBox 2">
            <a:extLst>
              <a:ext uri="{FF2B5EF4-FFF2-40B4-BE49-F238E27FC236}">
                <a16:creationId xmlns="" xmlns:a16="http://schemas.microsoft.com/office/drawing/2014/main" id="{E6DF8678-34B4-44D8-AA1B-588D2CE15E2B}"/>
              </a:ext>
            </a:extLst>
          </p:cNvPr>
          <p:cNvSpPr txBox="1"/>
          <p:nvPr/>
        </p:nvSpPr>
        <p:spPr>
          <a:xfrm>
            <a:off x="414451" y="5562600"/>
            <a:ext cx="8315097" cy="400110"/>
          </a:xfrm>
          <a:prstGeom prst="rect">
            <a:avLst/>
          </a:prstGeom>
          <a:noFill/>
        </p:spPr>
        <p:txBody>
          <a:bodyPr wrap="none" rtlCol="0">
            <a:spAutoFit/>
          </a:bodyPr>
          <a:lstStyle/>
          <a:p>
            <a:r>
              <a:rPr lang="en-US" sz="2000" dirty="0">
                <a:solidFill>
                  <a:schemeClr val="tx1"/>
                </a:solidFill>
                <a:latin typeface="Georgia" panose="02040502050405020303" pitchFamily="18" charset="0"/>
              </a:rPr>
              <a:t>New data has suggested that suicide may be higher than thought (12%)</a:t>
            </a:r>
          </a:p>
        </p:txBody>
      </p:sp>
    </p:spTree>
    <p:extLst>
      <p:ext uri="{BB962C8B-B14F-4D97-AF65-F5344CB8AC3E}">
        <p14:creationId xmlns:p14="http://schemas.microsoft.com/office/powerpoint/2010/main" val="417302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Georgia"/>
                <a:cs typeface="Georgia"/>
              </a:rPr>
              <a:t>Is Overdose Predictable?</a:t>
            </a:r>
          </a:p>
        </p:txBody>
      </p:sp>
      <p:sp>
        <p:nvSpPr>
          <p:cNvPr id="3" name="Text Placeholder 2"/>
          <p:cNvSpPr>
            <a:spLocks noGrp="1"/>
          </p:cNvSpPr>
          <p:nvPr>
            <p:ph type="body" idx="1"/>
          </p:nvPr>
        </p:nvSpPr>
        <p:spPr/>
        <p:txBody>
          <a:bodyPr/>
          <a:lstStyle/>
          <a:p>
            <a:r>
              <a:rPr lang="en-US" sz="2800" dirty="0">
                <a:solidFill>
                  <a:srgbClr val="FFFFFF"/>
                </a:solidFill>
                <a:latin typeface="Georgia"/>
                <a:cs typeface="Georgia"/>
              </a:rPr>
              <a:t>Higher doses associated with higher risk</a:t>
            </a:r>
          </a:p>
          <a:p>
            <a:pPr lvl="1"/>
            <a:r>
              <a:rPr lang="en-US" sz="2400" dirty="0">
                <a:solidFill>
                  <a:srgbClr val="FFFFFF"/>
                </a:solidFill>
                <a:latin typeface="Georgia"/>
                <a:cs typeface="Georgia"/>
              </a:rPr>
              <a:t>50MME or more per day doubles the risk of death, and at 90MME the risk increases tenfold.</a:t>
            </a:r>
          </a:p>
          <a:p>
            <a:r>
              <a:rPr lang="en-US" sz="2800" dirty="0">
                <a:solidFill>
                  <a:srgbClr val="FFFFFF"/>
                </a:solidFill>
                <a:latin typeface="Georgia"/>
                <a:cs typeface="Georgia"/>
              </a:rPr>
              <a:t>More likely to have used multiple physicians/pharmacies</a:t>
            </a:r>
          </a:p>
          <a:p>
            <a:r>
              <a:rPr lang="en-US" sz="2800" dirty="0">
                <a:solidFill>
                  <a:srgbClr val="FFFFFF"/>
                </a:solidFill>
                <a:latin typeface="Georgia"/>
                <a:cs typeface="Georgia"/>
              </a:rPr>
              <a:t>30-60% had concurrently used benzodiazepines</a:t>
            </a:r>
          </a:p>
          <a:p>
            <a:r>
              <a:rPr lang="en-US" sz="2800" dirty="0">
                <a:solidFill>
                  <a:srgbClr val="FFFFFF"/>
                </a:solidFill>
                <a:latin typeface="Georgia"/>
                <a:cs typeface="Georgia"/>
              </a:rPr>
              <a:t>Retrospectively 90% have multiple prescribers or high daily dose</a:t>
            </a:r>
          </a:p>
          <a:p>
            <a:r>
              <a:rPr lang="en-US" sz="2800" dirty="0">
                <a:solidFill>
                  <a:srgbClr val="FFFFFF"/>
                </a:solidFill>
                <a:latin typeface="Georgia"/>
                <a:cs typeface="Georgia"/>
              </a:rPr>
              <a:t>55% had not been prescribed opioids</a:t>
            </a:r>
          </a:p>
        </p:txBody>
      </p:sp>
      <p:sp>
        <p:nvSpPr>
          <p:cNvPr id="4" name="TextBox 3"/>
          <p:cNvSpPr txBox="1"/>
          <p:nvPr/>
        </p:nvSpPr>
        <p:spPr>
          <a:xfrm>
            <a:off x="381000" y="6477000"/>
            <a:ext cx="9506128" cy="307777"/>
          </a:xfrm>
          <a:prstGeom prst="rect">
            <a:avLst/>
          </a:prstGeom>
          <a:noFill/>
        </p:spPr>
        <p:txBody>
          <a:bodyPr wrap="none" rtlCol="0">
            <a:spAutoFit/>
          </a:bodyPr>
          <a:lstStyle/>
          <a:p>
            <a:r>
              <a:rPr lang="en-US" dirty="0"/>
              <a:t>Hall AJ, et al. Patterns of abuse among unintentional pharmaceutical overdose fatalities. JAMA 2008:300(22);2613-20.</a:t>
            </a:r>
          </a:p>
        </p:txBody>
      </p:sp>
    </p:spTree>
    <p:extLst>
      <p:ext uri="{BB962C8B-B14F-4D97-AF65-F5344CB8AC3E}">
        <p14:creationId xmlns:p14="http://schemas.microsoft.com/office/powerpoint/2010/main" val="402526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9C340-FD9E-4982-9591-C55F868029D3}"/>
              </a:ext>
            </a:extLst>
          </p:cNvPr>
          <p:cNvSpPr>
            <a:spLocks noGrp="1"/>
          </p:cNvSpPr>
          <p:nvPr>
            <p:ph type="title"/>
          </p:nvPr>
        </p:nvSpPr>
        <p:spPr/>
        <p:txBody>
          <a:bodyPr/>
          <a:lstStyle/>
          <a:p>
            <a:r>
              <a:rPr lang="en-US" dirty="0">
                <a:solidFill>
                  <a:srgbClr val="FFFF00"/>
                </a:solidFill>
                <a:latin typeface="Georgia" panose="02040502050405020303" pitchFamily="18" charset="0"/>
              </a:rPr>
              <a:t>Opioid Legislation</a:t>
            </a:r>
          </a:p>
        </p:txBody>
      </p:sp>
      <p:sp>
        <p:nvSpPr>
          <p:cNvPr id="3" name="Text Placeholder 2">
            <a:extLst>
              <a:ext uri="{FF2B5EF4-FFF2-40B4-BE49-F238E27FC236}">
                <a16:creationId xmlns="" xmlns:a16="http://schemas.microsoft.com/office/drawing/2014/main" id="{BCC2B75C-28E2-4E3D-BB6E-982BADB7DD28}"/>
              </a:ext>
            </a:extLst>
          </p:cNvPr>
          <p:cNvSpPr>
            <a:spLocks noGrp="1"/>
          </p:cNvSpPr>
          <p:nvPr>
            <p:ph type="body" idx="1"/>
          </p:nvPr>
        </p:nvSpPr>
        <p:spPr/>
        <p:txBody>
          <a:bodyPr/>
          <a:lstStyle/>
          <a:p>
            <a:r>
              <a:rPr lang="en-US" sz="2600" dirty="0">
                <a:solidFill>
                  <a:schemeClr val="tx1"/>
                </a:solidFill>
                <a:latin typeface="Georgia" panose="02040502050405020303" pitchFamily="18" charset="0"/>
              </a:rPr>
              <a:t>In 2016, Massachusetts became the first state in the nation to pass a law limiting first time opioid prescriptions to 7 days. </a:t>
            </a:r>
          </a:p>
          <a:p>
            <a:r>
              <a:rPr lang="en-US" sz="2600" dirty="0">
                <a:solidFill>
                  <a:schemeClr val="tx1"/>
                </a:solidFill>
                <a:latin typeface="Georgia" panose="02040502050405020303" pitchFamily="18" charset="0"/>
              </a:rPr>
              <a:t>Since then, over half of all states have enacted laws that restrict the prescribing or dispensing of opioids for acute pain. (Most in 2017—more to come)</a:t>
            </a:r>
          </a:p>
          <a:p>
            <a:r>
              <a:rPr lang="en-US" sz="2600" dirty="0">
                <a:solidFill>
                  <a:schemeClr val="tx1"/>
                </a:solidFill>
                <a:latin typeface="Georgia" panose="02040502050405020303" pitchFamily="18" charset="0"/>
              </a:rPr>
              <a:t>No data on whether these laws mediate opioid-related morbidity and mortality, nor regarding whether they are associated with negative unintended outcomes. </a:t>
            </a:r>
          </a:p>
          <a:p>
            <a:r>
              <a:rPr lang="en-US" sz="2600" dirty="0">
                <a:solidFill>
                  <a:schemeClr val="tx1"/>
                </a:solidFill>
                <a:latin typeface="Georgia" panose="02040502050405020303" pitchFamily="18" charset="0"/>
              </a:rPr>
              <a:t>Nevada, Arizona, Maine, Rhode Island, Tennessee have limited dosing</a:t>
            </a:r>
          </a:p>
        </p:txBody>
      </p:sp>
    </p:spTree>
    <p:extLst>
      <p:ext uri="{BB962C8B-B14F-4D97-AF65-F5344CB8AC3E}">
        <p14:creationId xmlns:p14="http://schemas.microsoft.com/office/powerpoint/2010/main" val="303148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79E491-1093-4C4F-88D3-00C48E97FF0C}"/>
              </a:ext>
            </a:extLst>
          </p:cNvPr>
          <p:cNvSpPr>
            <a:spLocks noGrp="1"/>
          </p:cNvSpPr>
          <p:nvPr>
            <p:ph type="title"/>
          </p:nvPr>
        </p:nvSpPr>
        <p:spPr/>
        <p:txBody>
          <a:bodyPr/>
          <a:lstStyle/>
          <a:p>
            <a:r>
              <a:rPr lang="en-US" dirty="0">
                <a:solidFill>
                  <a:srgbClr val="FFFF00"/>
                </a:solidFill>
                <a:latin typeface="Georgia" panose="02040502050405020303" pitchFamily="18" charset="0"/>
              </a:rPr>
              <a:t>Opioid Legislation in Wyoming</a:t>
            </a:r>
          </a:p>
        </p:txBody>
      </p:sp>
      <p:sp>
        <p:nvSpPr>
          <p:cNvPr id="3" name="Text Placeholder 2">
            <a:extLst>
              <a:ext uri="{FF2B5EF4-FFF2-40B4-BE49-F238E27FC236}">
                <a16:creationId xmlns="" xmlns:a16="http://schemas.microsoft.com/office/drawing/2014/main" id="{E964C8D2-EA40-4D30-B97A-0BCA2DE86CB5}"/>
              </a:ext>
            </a:extLst>
          </p:cNvPr>
          <p:cNvSpPr>
            <a:spLocks noGrp="1"/>
          </p:cNvSpPr>
          <p:nvPr>
            <p:ph type="body" idx="1"/>
          </p:nvPr>
        </p:nvSpPr>
        <p:spPr/>
        <p:txBody>
          <a:bodyPr/>
          <a:lstStyle/>
          <a:p>
            <a:r>
              <a:rPr lang="en-US" sz="2000" dirty="0">
                <a:solidFill>
                  <a:schemeClr val="tx1"/>
                </a:solidFill>
                <a:latin typeface="Georgia" panose="02040502050405020303" pitchFamily="18" charset="0"/>
              </a:rPr>
              <a:t>Laws starting 7/1/2019</a:t>
            </a:r>
          </a:p>
          <a:p>
            <a:r>
              <a:rPr lang="en-US" sz="2000" dirty="0">
                <a:solidFill>
                  <a:schemeClr val="tx1"/>
                </a:solidFill>
                <a:latin typeface="Georgia" panose="02040502050405020303" pitchFamily="18" charset="0"/>
              </a:rPr>
              <a:t>No practitioner shall prescribe nor shall any person dispense any opioid or combination of opioids for acute pain to an opioid naive patient for more than a seven (7) day supply in a seven (7) day period. The board shall by rule establish reasonable exceptions to this section, in consultation with other professional licensing boards that license practitioners, including exceptions for chronic pain, cancer treatment, palliative care and other clinically appropriate exceptions. As used in this subsection:</a:t>
            </a:r>
          </a:p>
          <a:p>
            <a:pPr lvl="1"/>
            <a:r>
              <a:rPr lang="en-US" sz="1800" dirty="0">
                <a:solidFill>
                  <a:schemeClr val="tx1"/>
                </a:solidFill>
                <a:latin typeface="Georgia" panose="02040502050405020303" pitchFamily="18" charset="0"/>
              </a:rPr>
              <a:t>(</a:t>
            </a:r>
            <a:r>
              <a:rPr lang="en-US" sz="1800" dirty="0" err="1">
                <a:solidFill>
                  <a:schemeClr val="tx1"/>
                </a:solidFill>
                <a:latin typeface="Georgia" panose="02040502050405020303" pitchFamily="18" charset="0"/>
              </a:rPr>
              <a:t>i</a:t>
            </a:r>
            <a:r>
              <a:rPr lang="en-US" sz="1800" dirty="0">
                <a:solidFill>
                  <a:schemeClr val="tx1"/>
                </a:solidFill>
                <a:latin typeface="Georgia" panose="02040502050405020303" pitchFamily="18" charset="0"/>
              </a:rPr>
              <a:t>)  "Opioid" means an opium-like compound that binds to one (1) or more of the major opioid receptors in the body;</a:t>
            </a:r>
          </a:p>
          <a:p>
            <a:pPr lvl="1"/>
            <a:r>
              <a:rPr lang="en-US" sz="1800" dirty="0">
                <a:solidFill>
                  <a:schemeClr val="tx1"/>
                </a:solidFill>
                <a:latin typeface="Georgia" panose="02040502050405020303" pitchFamily="18" charset="0"/>
              </a:rPr>
              <a:t>(ii)  "Opioid naive patient" means a patient who has not had an active opioid prescription in the preceding forty‑five (45) day period.</a:t>
            </a:r>
          </a:p>
        </p:txBody>
      </p:sp>
    </p:spTree>
    <p:extLst>
      <p:ext uri="{BB962C8B-B14F-4D97-AF65-F5344CB8AC3E}">
        <p14:creationId xmlns:p14="http://schemas.microsoft.com/office/powerpoint/2010/main" val="256910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BDF94F5-6FC1-424B-91C1-83E5F7120B45}"/>
              </a:ext>
            </a:extLst>
          </p:cNvPr>
          <p:cNvSpPr>
            <a:spLocks noGrp="1"/>
          </p:cNvSpPr>
          <p:nvPr>
            <p:ph type="body" idx="1"/>
          </p:nvPr>
        </p:nvSpPr>
        <p:spPr/>
        <p:txBody>
          <a:bodyPr/>
          <a:lstStyle/>
          <a:p>
            <a:r>
              <a:rPr lang="en-US" sz="2400" dirty="0">
                <a:solidFill>
                  <a:schemeClr val="tx1"/>
                </a:solidFill>
                <a:latin typeface="Georgia" panose="02040502050405020303" pitchFamily="18" charset="0"/>
              </a:rPr>
              <a:t>Except as otherwise provided in this subsection, when a practitioner, other than a veterinarian, prescribes a schedule II, III, IV or V controlled substance, the practitioner or his delegate shall search the prescription tracking program for prior prescriptions issued to the patient before first issuing the prescription and shall repeat the search every three (3) months thereafter for as long as the controlled substance remains a part of the patient's treatment. A practitioner who prescribes a schedule V controlled substance shall only be required to search the program as otherwise provided in this subsection if the substance is an opioid. </a:t>
            </a:r>
          </a:p>
        </p:txBody>
      </p:sp>
      <p:sp>
        <p:nvSpPr>
          <p:cNvPr id="4" name="Title 1">
            <a:extLst>
              <a:ext uri="{FF2B5EF4-FFF2-40B4-BE49-F238E27FC236}">
                <a16:creationId xmlns="" xmlns:a16="http://schemas.microsoft.com/office/drawing/2014/main" id="{DF3672D9-42EA-4059-99D4-5F6A212F683C}"/>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Opioid Legislation in Wyoming</a:t>
            </a:r>
          </a:p>
        </p:txBody>
      </p:sp>
    </p:spTree>
    <p:extLst>
      <p:ext uri="{BB962C8B-B14F-4D97-AF65-F5344CB8AC3E}">
        <p14:creationId xmlns:p14="http://schemas.microsoft.com/office/powerpoint/2010/main" val="118460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02CE480-7B4C-46F2-8929-3E4E002244DC}"/>
              </a:ext>
            </a:extLst>
          </p:cNvPr>
          <p:cNvSpPr>
            <a:spLocks noGrp="1"/>
          </p:cNvSpPr>
          <p:nvPr>
            <p:ph type="body" idx="1"/>
          </p:nvPr>
        </p:nvSpPr>
        <p:spPr/>
        <p:txBody>
          <a:bodyPr/>
          <a:lstStyle/>
          <a:p>
            <a:r>
              <a:rPr lang="en-US" sz="2800" dirty="0">
                <a:solidFill>
                  <a:schemeClr val="tx1"/>
                </a:solidFill>
                <a:latin typeface="Georgia" panose="02040502050405020303" pitchFamily="18" charset="0"/>
              </a:rPr>
              <a:t> The board shall require three (3) hours of continuing education related to the responsible prescribing of controlled substances every two (2) years. </a:t>
            </a:r>
          </a:p>
          <a:p>
            <a:r>
              <a:rPr lang="en-US" sz="2800" dirty="0">
                <a:solidFill>
                  <a:schemeClr val="tx1"/>
                </a:solidFill>
                <a:latin typeface="Georgia" panose="02040502050405020303" pitchFamily="18" charset="0"/>
              </a:rPr>
              <a:t>On and after January 1, 2021, except when dispensed directly by a practitioner other than a pharmacy to an ultimate user, no controlled substance included in any schedule shall be dispensed without the electronic prescription of a practitioner. </a:t>
            </a:r>
          </a:p>
        </p:txBody>
      </p:sp>
      <p:sp>
        <p:nvSpPr>
          <p:cNvPr id="4" name="Title 1">
            <a:extLst>
              <a:ext uri="{FF2B5EF4-FFF2-40B4-BE49-F238E27FC236}">
                <a16:creationId xmlns="" xmlns:a16="http://schemas.microsoft.com/office/drawing/2014/main" id="{D21D25A3-A5FE-451A-8D83-1FC43CAB7801}"/>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Opioid Legislation in Wyoming</a:t>
            </a:r>
          </a:p>
        </p:txBody>
      </p:sp>
    </p:spTree>
    <p:extLst>
      <p:ext uri="{BB962C8B-B14F-4D97-AF65-F5344CB8AC3E}">
        <p14:creationId xmlns:p14="http://schemas.microsoft.com/office/powerpoint/2010/main" val="31276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8B4AA-0051-48A8-9F16-E3A564B57FE8}"/>
              </a:ext>
            </a:extLst>
          </p:cNvPr>
          <p:cNvSpPr>
            <a:spLocks noGrp="1"/>
          </p:cNvSpPr>
          <p:nvPr>
            <p:ph type="title"/>
          </p:nvPr>
        </p:nvSpPr>
        <p:spPr/>
        <p:txBody>
          <a:bodyPr/>
          <a:lstStyle/>
          <a:p>
            <a:r>
              <a:rPr lang="en-US" dirty="0">
                <a:solidFill>
                  <a:srgbClr val="FFFF00"/>
                </a:solidFill>
                <a:latin typeface="Georgia" panose="02040502050405020303" pitchFamily="18" charset="0"/>
              </a:rPr>
              <a:t>Opioid Law 1: Prescribing Limits</a:t>
            </a:r>
          </a:p>
        </p:txBody>
      </p:sp>
      <p:sp>
        <p:nvSpPr>
          <p:cNvPr id="3" name="Text Placeholder 2">
            <a:extLst>
              <a:ext uri="{FF2B5EF4-FFF2-40B4-BE49-F238E27FC236}">
                <a16:creationId xmlns="" xmlns:a16="http://schemas.microsoft.com/office/drawing/2014/main" id="{3916C975-FB45-471C-B722-B8F7CB690C15}"/>
              </a:ext>
            </a:extLst>
          </p:cNvPr>
          <p:cNvSpPr>
            <a:spLocks noGrp="1"/>
          </p:cNvSpPr>
          <p:nvPr>
            <p:ph type="body" idx="1"/>
          </p:nvPr>
        </p:nvSpPr>
        <p:spPr>
          <a:xfrm>
            <a:off x="381000" y="1397382"/>
            <a:ext cx="8229600" cy="4525963"/>
          </a:xfrm>
        </p:spPr>
        <p:txBody>
          <a:bodyPr/>
          <a:lstStyle/>
          <a:p>
            <a:r>
              <a:rPr lang="en-US" sz="2400" dirty="0">
                <a:solidFill>
                  <a:schemeClr val="tx1"/>
                </a:solidFill>
                <a:latin typeface="Georgia" panose="02040502050405020303" pitchFamily="18" charset="0"/>
              </a:rPr>
              <a:t>No practitioner shall prescribe nor shall any person dispense any opioid or combination of opioids for acute pain to an opioid naive patient for more than a seven (7) day supply in a seven (7) day period. </a:t>
            </a:r>
          </a:p>
          <a:p>
            <a:r>
              <a:rPr lang="en-US" sz="2400" dirty="0">
                <a:solidFill>
                  <a:schemeClr val="tx1"/>
                </a:solidFill>
                <a:latin typeface="Georgia" panose="02040502050405020303" pitchFamily="18" charset="0"/>
              </a:rPr>
              <a:t>The board shall by rule establish reasonable exceptions to this section, in consultation with other professional licensing boards that license practitioners, including exceptions for chronic pain, cancer treatment, palliative care and other clinically appropriate exceptions. </a:t>
            </a:r>
          </a:p>
          <a:p>
            <a:r>
              <a:rPr lang="en-US" sz="2400" dirty="0">
                <a:solidFill>
                  <a:schemeClr val="tx1"/>
                </a:solidFill>
                <a:latin typeface="Georgia" panose="02040502050405020303" pitchFamily="18" charset="0"/>
              </a:rPr>
              <a:t>Opioid naïve defined as not having a prescription in the previous 45 days</a:t>
            </a:r>
          </a:p>
        </p:txBody>
      </p:sp>
    </p:spTree>
    <p:extLst>
      <p:ext uri="{BB962C8B-B14F-4D97-AF65-F5344CB8AC3E}">
        <p14:creationId xmlns:p14="http://schemas.microsoft.com/office/powerpoint/2010/main" val="346348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96416EF-9886-4999-83B9-8DA2AFC2D141}"/>
              </a:ext>
            </a:extLst>
          </p:cNvPr>
          <p:cNvPicPr>
            <a:picLocks noChangeAspect="1"/>
          </p:cNvPicPr>
          <p:nvPr/>
        </p:nvPicPr>
        <p:blipFill>
          <a:blip r:embed="rId2"/>
          <a:stretch>
            <a:fillRect/>
          </a:stretch>
        </p:blipFill>
        <p:spPr>
          <a:xfrm>
            <a:off x="1709737" y="297041"/>
            <a:ext cx="5724525" cy="6263918"/>
          </a:xfrm>
          <a:prstGeom prst="rect">
            <a:avLst/>
          </a:prstGeom>
        </p:spPr>
      </p:pic>
      <p:sp>
        <p:nvSpPr>
          <p:cNvPr id="5" name="Rectangle 4">
            <a:extLst>
              <a:ext uri="{FF2B5EF4-FFF2-40B4-BE49-F238E27FC236}">
                <a16:creationId xmlns="" xmlns:a16="http://schemas.microsoft.com/office/drawing/2014/main" id="{D8435122-8ECA-4E7C-8606-E77B8A03854D}"/>
              </a:ext>
            </a:extLst>
          </p:cNvPr>
          <p:cNvSpPr/>
          <p:nvPr/>
        </p:nvSpPr>
        <p:spPr>
          <a:xfrm>
            <a:off x="457200" y="6550223"/>
            <a:ext cx="8534400" cy="307777"/>
          </a:xfrm>
          <a:prstGeom prst="rect">
            <a:avLst/>
          </a:prstGeom>
        </p:spPr>
        <p:txBody>
          <a:bodyPr wrap="square">
            <a:spAutoFit/>
          </a:bodyPr>
          <a:lstStyle/>
          <a:p>
            <a:r>
              <a:rPr lang="en-US" dirty="0">
                <a:solidFill>
                  <a:schemeClr val="tx1"/>
                </a:solidFill>
                <a:hlinkClick r:id="rId3">
                  <a:extLst>
                    <a:ext uri="{A12FA001-AC4F-418D-AE19-62706E023703}">
                      <ahyp:hlinkClr xmlns="" xmlns:ahyp="http://schemas.microsoft.com/office/drawing/2018/hyperlinkcolor" val="tx"/>
                    </a:ext>
                  </a:extLst>
                </a:hlinkClick>
              </a:rPr>
              <a:t>https://www.athenahealth.com/insight/infographic-opioid-regulations-state-by-state</a:t>
            </a:r>
            <a:endParaRPr lang="en-US" dirty="0">
              <a:solidFill>
                <a:schemeClr val="tx1"/>
              </a:solidFill>
            </a:endParaRPr>
          </a:p>
        </p:txBody>
      </p:sp>
    </p:spTree>
    <p:extLst>
      <p:ext uri="{BB962C8B-B14F-4D97-AF65-F5344CB8AC3E}">
        <p14:creationId xmlns:p14="http://schemas.microsoft.com/office/powerpoint/2010/main" val="354136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Georgia" panose="02040502050405020303" pitchFamily="18" charset="0"/>
              </a:rPr>
              <a:t>Disclosure</a:t>
            </a:r>
          </a:p>
        </p:txBody>
      </p:sp>
      <p:sp>
        <p:nvSpPr>
          <p:cNvPr id="3" name="Text Placeholder 2"/>
          <p:cNvSpPr>
            <a:spLocks noGrp="1"/>
          </p:cNvSpPr>
          <p:nvPr>
            <p:ph type="body" idx="1"/>
          </p:nvPr>
        </p:nvSpPr>
        <p:spPr/>
        <p:txBody>
          <a:bodyPr/>
          <a:lstStyle/>
          <a:p>
            <a:pPr marL="25400" lvl="0" indent="0">
              <a:buNone/>
            </a:pPr>
            <a:r>
              <a:rPr lang="en-US" i="1" dirty="0">
                <a:solidFill>
                  <a:schemeClr val="tx1"/>
                </a:solidFill>
                <a:latin typeface="Georgia" panose="02040502050405020303" pitchFamily="18" charset="0"/>
              </a:rPr>
              <a:t>“Natalie Winter MD and all others in control of this CME activity, reported no relevant financial relationships that would create a conflict of interest for CME purposes.” </a:t>
            </a:r>
            <a:endParaRPr lang="en-US" dirty="0">
              <a:solidFill>
                <a:schemeClr val="tx1"/>
              </a:solidFill>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85265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9A4F27-1C00-432F-B2DB-DED6C4F3D966}"/>
              </a:ext>
            </a:extLst>
          </p:cNvPr>
          <p:cNvSpPr>
            <a:spLocks noGrp="1"/>
          </p:cNvSpPr>
          <p:nvPr>
            <p:ph type="title"/>
          </p:nvPr>
        </p:nvSpPr>
        <p:spPr/>
        <p:txBody>
          <a:bodyPr/>
          <a:lstStyle/>
          <a:p>
            <a:r>
              <a:rPr lang="en-US" dirty="0">
                <a:solidFill>
                  <a:srgbClr val="FFFF00"/>
                </a:solidFill>
                <a:latin typeface="Georgia" panose="02040502050405020303" pitchFamily="18" charset="0"/>
              </a:rPr>
              <a:t>The Opioid Naïve </a:t>
            </a:r>
          </a:p>
        </p:txBody>
      </p:sp>
      <p:sp>
        <p:nvSpPr>
          <p:cNvPr id="3" name="Text Placeholder 2">
            <a:extLst>
              <a:ext uri="{FF2B5EF4-FFF2-40B4-BE49-F238E27FC236}">
                <a16:creationId xmlns="" xmlns:a16="http://schemas.microsoft.com/office/drawing/2014/main" id="{DF6D7C0E-AA1A-4507-985D-4E93B8FA36CD}"/>
              </a:ext>
            </a:extLst>
          </p:cNvPr>
          <p:cNvSpPr>
            <a:spLocks noGrp="1"/>
          </p:cNvSpPr>
          <p:nvPr>
            <p:ph type="body" idx="1"/>
          </p:nvPr>
        </p:nvSpPr>
        <p:spPr>
          <a:xfrm>
            <a:off x="457200" y="1295400"/>
            <a:ext cx="8229600" cy="4525963"/>
          </a:xfrm>
        </p:spPr>
        <p:txBody>
          <a:bodyPr/>
          <a:lstStyle/>
          <a:p>
            <a:r>
              <a:rPr lang="en-US" dirty="0">
                <a:solidFill>
                  <a:schemeClr val="tx1"/>
                </a:solidFill>
                <a:latin typeface="Georgia" panose="02040502050405020303" pitchFamily="18" charset="0"/>
              </a:rPr>
              <a:t>A greater amount of initial opioid exposure (higher total dose, longer duration prescription) is associated with:</a:t>
            </a:r>
          </a:p>
          <a:p>
            <a:pPr lvl="1"/>
            <a:r>
              <a:rPr lang="en-US" dirty="0">
                <a:solidFill>
                  <a:schemeClr val="tx1"/>
                </a:solidFill>
                <a:latin typeface="Georgia" panose="02040502050405020303" pitchFamily="18" charset="0"/>
              </a:rPr>
              <a:t>Long-term use </a:t>
            </a:r>
          </a:p>
          <a:p>
            <a:pPr lvl="1"/>
            <a:r>
              <a:rPr lang="en-US" dirty="0">
                <a:solidFill>
                  <a:schemeClr val="tx1"/>
                </a:solidFill>
                <a:latin typeface="Georgia" panose="02040502050405020303" pitchFamily="18" charset="0"/>
              </a:rPr>
              <a:t>Misuse</a:t>
            </a:r>
          </a:p>
          <a:p>
            <a:pPr lvl="1"/>
            <a:r>
              <a:rPr lang="en-US" dirty="0">
                <a:solidFill>
                  <a:schemeClr val="tx1"/>
                </a:solidFill>
                <a:latin typeface="Georgia" panose="02040502050405020303" pitchFamily="18" charset="0"/>
              </a:rPr>
              <a:t>Overdose</a:t>
            </a:r>
          </a:p>
          <a:p>
            <a:r>
              <a:rPr lang="en-US" dirty="0">
                <a:solidFill>
                  <a:schemeClr val="tx1"/>
                </a:solidFill>
                <a:latin typeface="Georgia" panose="02040502050405020303" pitchFamily="18" charset="0"/>
              </a:rPr>
              <a:t>Increased risk of new persistent opioid use after prescription of opioids for acute pain in opioid naïve patients</a:t>
            </a:r>
          </a:p>
          <a:p>
            <a:r>
              <a:rPr lang="en-US" dirty="0">
                <a:solidFill>
                  <a:schemeClr val="tx1"/>
                </a:solidFill>
                <a:latin typeface="Georgia" panose="02040502050405020303" pitchFamily="18" charset="0"/>
              </a:rPr>
              <a:t>Opioid dependence can start in 3 days</a:t>
            </a:r>
          </a:p>
        </p:txBody>
      </p:sp>
    </p:spTree>
    <p:extLst>
      <p:ext uri="{BB962C8B-B14F-4D97-AF65-F5344CB8AC3E}">
        <p14:creationId xmlns:p14="http://schemas.microsoft.com/office/powerpoint/2010/main" val="247174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a:extLst>
              <a:ext uri="{FF2B5EF4-FFF2-40B4-BE49-F238E27FC236}">
                <a16:creationId xmlns="" xmlns:a16="http://schemas.microsoft.com/office/drawing/2014/main" id="{58F33AD1-0345-4D8D-B0F4-48564DA2F4A3}"/>
              </a:ext>
            </a:extLst>
          </p:cNvPr>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6/16/2019</a:t>
            </a:r>
          </a:p>
        </p:txBody>
      </p:sp>
      <p:sp>
        <p:nvSpPr>
          <p:cNvPr id="14340" name="Footer Placeholder 4">
            <a:extLst>
              <a:ext uri="{FF2B5EF4-FFF2-40B4-BE49-F238E27FC236}">
                <a16:creationId xmlns="" xmlns:a16="http://schemas.microsoft.com/office/drawing/2014/main" id="{D4C06C10-A1F1-4DA0-9560-9F0A41F25DF0}"/>
              </a:ext>
            </a:extLst>
          </p:cNvPr>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2017 American Medical Association. All Rights Reserved.</a:t>
            </a:r>
          </a:p>
        </p:txBody>
      </p:sp>
      <p:sp>
        <p:nvSpPr>
          <p:cNvPr id="16389" name="Text Placeholder 2">
            <a:extLst>
              <a:ext uri="{FF2B5EF4-FFF2-40B4-BE49-F238E27FC236}">
                <a16:creationId xmlns=""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New Persistent Opioid Use After Minor and Major Surgical Procedures in US Adults</a:t>
            </a:r>
          </a:p>
        </p:txBody>
      </p:sp>
      <p:cxnSp>
        <p:nvCxnSpPr>
          <p:cNvPr id="14342" name="Straight Connector 8">
            <a:extLst>
              <a:ext uri="{FF2B5EF4-FFF2-40B4-BE49-F238E27FC236}">
                <a16:creationId xmlns="" xmlns:a16="http://schemas.microsoft.com/office/drawing/2014/main" id="{69E1F66B-DA7D-4342-AE17-32117A3436A0}"/>
              </a:ext>
            </a:extLst>
          </p:cNvPr>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Surg. 2017;152(6):e170504. doi:10.1001/jamasurg.2017.0504</a:t>
            </a:r>
          </a:p>
        </p:txBody>
      </p:sp>
      <p:cxnSp>
        <p:nvCxnSpPr>
          <p:cNvPr id="14346" name="Straight Connector 5">
            <a:extLst>
              <a:ext uri="{FF2B5EF4-FFF2-40B4-BE49-F238E27FC236}">
                <a16:creationId xmlns="" xmlns:a16="http://schemas.microsoft.com/office/drawing/2014/main" id="{3AB13EBE-EAF5-4B8A-A913-105740750401}"/>
              </a:ext>
            </a:extLst>
          </p:cNvPr>
          <p:cNvCxnSpPr>
            <a:cxnSpLocks noChangeShapeType="1"/>
          </p:cNvCxnSpPr>
          <p:nvPr>
            <p:custDataLst>
              <p:tags r:id="rId7"/>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 xmlns:a16="http://schemas.microsoft.com/office/drawing/2014/main" id="{E860D397-802D-45F6-87EE-252266D960FD}"/>
              </a:ext>
            </a:extLst>
          </p:cNvPr>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solidFill>
            <a:schemeClr val="tx1"/>
          </a:solidFill>
          <a:ln>
            <a:noFill/>
          </a:ln>
        </p:spPr>
      </p:pic>
      <p:pic>
        <p:nvPicPr>
          <p:cNvPr id="14348" name="New picture">
            <a:extLst>
              <a:ext uri="{FF2B5EF4-FFF2-40B4-BE49-F238E27FC236}">
                <a16:creationId xmlns="" xmlns:a16="http://schemas.microsoft.com/office/drawing/2014/main" id="{A9B92C4E-FB10-4F61-9437-65AE8A7740AD}"/>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2514600" y="2057400"/>
            <a:ext cx="4114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a:extLst>
              <a:ext uri="{FF2B5EF4-FFF2-40B4-BE49-F238E27FC236}">
                <a16:creationId xmlns="" xmlns:a16="http://schemas.microsoft.com/office/drawing/2014/main" id="{AD64960B-E488-4768-AD6D-D16E879852D5}"/>
              </a:ext>
            </a:extLst>
          </p:cNvPr>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6/16/2019</a:t>
            </a:r>
          </a:p>
        </p:txBody>
      </p:sp>
      <p:sp>
        <p:nvSpPr>
          <p:cNvPr id="14340" name="Footer Placeholder 4">
            <a:extLst>
              <a:ext uri="{FF2B5EF4-FFF2-40B4-BE49-F238E27FC236}">
                <a16:creationId xmlns="" xmlns:a16="http://schemas.microsoft.com/office/drawing/2014/main" id="{1DBCD0FE-6946-41FA-B895-B53357D585AE}"/>
              </a:ext>
            </a:extLst>
          </p:cNvPr>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2017 American Medical Association. All Rights Reserved.</a:t>
            </a:r>
          </a:p>
        </p:txBody>
      </p:sp>
      <p:sp>
        <p:nvSpPr>
          <p:cNvPr id="16389" name="Text Placeholder 2">
            <a:extLst>
              <a:ext uri="{FF2B5EF4-FFF2-40B4-BE49-F238E27FC236}">
                <a16:creationId xmlns=""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New Persistent Opioid Use After Minor and Major Surgical Procedures in US Adults</a:t>
            </a:r>
          </a:p>
        </p:txBody>
      </p:sp>
      <p:cxnSp>
        <p:nvCxnSpPr>
          <p:cNvPr id="14342" name="Straight Connector 8">
            <a:extLst>
              <a:ext uri="{FF2B5EF4-FFF2-40B4-BE49-F238E27FC236}">
                <a16:creationId xmlns="" xmlns:a16="http://schemas.microsoft.com/office/drawing/2014/main" id="{B51D11DA-97EC-4861-AACA-08ABE3988FA2}"/>
              </a:ext>
            </a:extLst>
          </p:cNvPr>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Surg. 2017;152(6):e170504. doi:10.1001/jamasurg.2017.0504</a:t>
            </a:r>
          </a:p>
        </p:txBody>
      </p:sp>
      <p:sp>
        <p:nvSpPr>
          <p:cNvPr id="16392" name="Text Placeholder 2">
            <a:extLst>
              <a:ext uri="{FF2B5EF4-FFF2-40B4-BE49-F238E27FC236}">
                <a16:creationId xmlns="" xmlns:a16="http://schemas.microsoft.com/office/drawing/2014/main" id="{97A673CA-E38F-41CB-8E9A-8B0946582552}"/>
              </a:ext>
            </a:extLst>
          </p:cNvPr>
          <p:cNvSpPr txBox="1"/>
          <p:nvPr>
            <p:custDataLst>
              <p:tags r:id="rId7"/>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Incidence of New Persistent Opioid Use by Surgical Condition. The incidence of new persistent opioid use was similar between the 2 groups (minor surgery, 5.9% vs major surgery, 6.5%; odds ratio, 1.12; SE, 0.06; 95% CI, 1.01-1.24). By comparison, the incidence in the nonoperative control group was only 0.4%.
</a:t>
            </a:r>
          </a:p>
        </p:txBody>
      </p:sp>
      <p:cxnSp>
        <p:nvCxnSpPr>
          <p:cNvPr id="14346" name="Straight Connector 5">
            <a:extLst>
              <a:ext uri="{FF2B5EF4-FFF2-40B4-BE49-F238E27FC236}">
                <a16:creationId xmlns="" xmlns:a16="http://schemas.microsoft.com/office/drawing/2014/main" id="{2256E196-226C-4DFE-A75F-58A49EB7E8CF}"/>
              </a:ext>
            </a:extLst>
          </p:cNvPr>
          <p:cNvCxnSpPr>
            <a:cxnSpLocks noChangeShapeType="1"/>
          </p:cNvCxnSpPr>
          <p:nvPr>
            <p:custDataLst>
              <p:tags r:id="rId8"/>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 xmlns:a16="http://schemas.microsoft.com/office/drawing/2014/main" id="{E55B0E9D-ED64-40A4-865E-C811226AA186}"/>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solidFill>
            <a:schemeClr val="tx1"/>
          </a:solidFill>
          <a:ln>
            <a:noFill/>
          </a:ln>
        </p:spPr>
      </p:pic>
      <p:pic>
        <p:nvPicPr>
          <p:cNvPr id="14348" name="New picture">
            <a:extLst>
              <a:ext uri="{FF2B5EF4-FFF2-40B4-BE49-F238E27FC236}">
                <a16:creationId xmlns="" xmlns:a16="http://schemas.microsoft.com/office/drawing/2014/main" id="{CA8A9C45-DABF-4AC1-BE87-E4759E991EF5}"/>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819400" y="1682750"/>
            <a:ext cx="3505200" cy="37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E5B7770-E23B-442C-BEBB-36313AE3F364}"/>
              </a:ext>
            </a:extLst>
          </p:cNvPr>
          <p:cNvSpPr>
            <a:spLocks noGrp="1"/>
          </p:cNvSpPr>
          <p:nvPr>
            <p:ph type="body" idx="1"/>
          </p:nvPr>
        </p:nvSpPr>
        <p:spPr>
          <a:xfrm>
            <a:off x="419100" y="1998889"/>
            <a:ext cx="8229600" cy="4525963"/>
          </a:xfrm>
        </p:spPr>
        <p:txBody>
          <a:bodyPr/>
          <a:lstStyle/>
          <a:p>
            <a:r>
              <a:rPr lang="en-US" sz="3000" dirty="0">
                <a:solidFill>
                  <a:schemeClr val="tx1"/>
                </a:solidFill>
                <a:latin typeface="Georgia" panose="02040502050405020303" pitchFamily="18" charset="0"/>
              </a:rPr>
              <a:t>Typical surgical patients without a history of misuse or ongoing opioid use </a:t>
            </a:r>
          </a:p>
          <a:p>
            <a:r>
              <a:rPr lang="en-US" sz="3000" dirty="0">
                <a:solidFill>
                  <a:schemeClr val="tx1"/>
                </a:solidFill>
                <a:latin typeface="Georgia" panose="02040502050405020303" pitchFamily="18" charset="0"/>
              </a:rPr>
              <a:t>44% increase in misuse for every refill fulfilled, or 20% increase for every week of prescription</a:t>
            </a:r>
          </a:p>
          <a:p>
            <a:r>
              <a:rPr lang="en-US" sz="3000" dirty="0">
                <a:solidFill>
                  <a:schemeClr val="tx1"/>
                </a:solidFill>
                <a:latin typeface="Georgia" panose="02040502050405020303" pitchFamily="18" charset="0"/>
              </a:rPr>
              <a:t>Duration more important than the dosage</a:t>
            </a:r>
          </a:p>
          <a:p>
            <a:r>
              <a:rPr lang="en-US" sz="3000" dirty="0">
                <a:solidFill>
                  <a:schemeClr val="tx1"/>
                </a:solidFill>
                <a:latin typeface="Georgia" panose="02040502050405020303" pitchFamily="18" charset="0"/>
              </a:rPr>
              <a:t>Each week of opioid use was associated with a 20% increase in misuse </a:t>
            </a:r>
          </a:p>
        </p:txBody>
      </p:sp>
      <p:sp>
        <p:nvSpPr>
          <p:cNvPr id="7" name="Text Box 4">
            <a:extLst>
              <a:ext uri="{FF2B5EF4-FFF2-40B4-BE49-F238E27FC236}">
                <a16:creationId xmlns="" xmlns:a16="http://schemas.microsoft.com/office/drawing/2014/main" id="{2CBC7901-2453-43C6-928B-437F0C1E3B8E}"/>
              </a:ext>
            </a:extLst>
          </p:cNvPr>
          <p:cNvSpPr txBox="1">
            <a:spLocks noChangeArrowheads="1"/>
          </p:cNvSpPr>
          <p:nvPr/>
        </p:nvSpPr>
        <p:spPr bwMode="auto">
          <a:xfrm>
            <a:off x="342900" y="6524852"/>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Gabriel A Brat et al. BMJ 2018;360:bmj.j5790</a:t>
            </a:r>
          </a:p>
        </p:txBody>
      </p:sp>
      <p:pic>
        <p:nvPicPr>
          <p:cNvPr id="5" name="Picture 4">
            <a:extLst>
              <a:ext uri="{FF2B5EF4-FFF2-40B4-BE49-F238E27FC236}">
                <a16:creationId xmlns="" xmlns:a16="http://schemas.microsoft.com/office/drawing/2014/main" id="{10428187-37F2-40FF-B2BD-3F7E7EAF4232}"/>
              </a:ext>
            </a:extLst>
          </p:cNvPr>
          <p:cNvPicPr>
            <a:picLocks noChangeAspect="1"/>
          </p:cNvPicPr>
          <p:nvPr/>
        </p:nvPicPr>
        <p:blipFill>
          <a:blip r:embed="rId2"/>
          <a:stretch>
            <a:fillRect/>
          </a:stretch>
        </p:blipFill>
        <p:spPr>
          <a:xfrm>
            <a:off x="419100" y="152400"/>
            <a:ext cx="8305800" cy="1857375"/>
          </a:xfrm>
          <a:prstGeom prst="rect">
            <a:avLst/>
          </a:prstGeom>
        </p:spPr>
      </p:pic>
    </p:spTree>
    <p:extLst>
      <p:ext uri="{BB962C8B-B14F-4D97-AF65-F5344CB8AC3E}">
        <p14:creationId xmlns:p14="http://schemas.microsoft.com/office/powerpoint/2010/main" val="164023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AED44B2-D570-4D5D-8240-B86C6F425671}"/>
              </a:ext>
            </a:extLst>
          </p:cNvPr>
          <p:cNvPicPr>
            <a:picLocks noChangeAspect="1"/>
          </p:cNvPicPr>
          <p:nvPr/>
        </p:nvPicPr>
        <p:blipFill>
          <a:blip r:embed="rId2"/>
          <a:stretch>
            <a:fillRect/>
          </a:stretch>
        </p:blipFill>
        <p:spPr>
          <a:xfrm>
            <a:off x="419100" y="152400"/>
            <a:ext cx="8305800" cy="1857375"/>
          </a:xfrm>
          <a:prstGeom prst="rect">
            <a:avLst/>
          </a:prstGeom>
        </p:spPr>
      </p:pic>
      <p:pic>
        <p:nvPicPr>
          <p:cNvPr id="4" name="Picture 3" descr="A screenshot of a social media post&#10;&#10;Description automatically generated">
            <a:extLst>
              <a:ext uri="{FF2B5EF4-FFF2-40B4-BE49-F238E27FC236}">
                <a16:creationId xmlns="" xmlns:a16="http://schemas.microsoft.com/office/drawing/2014/main" id="{88AB9B59-BEDA-4DC5-B875-2B3B640D973C}"/>
              </a:ext>
            </a:extLst>
          </p:cNvPr>
          <p:cNvPicPr>
            <a:picLocks noChangeAspect="1"/>
          </p:cNvPicPr>
          <p:nvPr/>
        </p:nvPicPr>
        <p:blipFill>
          <a:blip r:embed="rId3"/>
          <a:stretch>
            <a:fillRect/>
          </a:stretch>
        </p:blipFill>
        <p:spPr>
          <a:xfrm>
            <a:off x="2667000" y="2106918"/>
            <a:ext cx="3810000" cy="4631339"/>
          </a:xfrm>
          <a:prstGeom prst="rect">
            <a:avLst/>
          </a:prstGeom>
        </p:spPr>
      </p:pic>
      <p:pic>
        <p:nvPicPr>
          <p:cNvPr id="5" name="Picture 2">
            <a:extLst>
              <a:ext uri="{FF2B5EF4-FFF2-40B4-BE49-F238E27FC236}">
                <a16:creationId xmlns="" xmlns:a16="http://schemas.microsoft.com/office/drawing/2014/main" id="{6BDDF7EC-E1A5-44DE-BE70-053E8C634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041" y="5878441"/>
            <a:ext cx="1141920" cy="750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906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E2F222-D214-4902-ADC0-C6182B68DA0B}"/>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Excess Pills</a:t>
            </a:r>
          </a:p>
        </p:txBody>
      </p:sp>
      <p:sp>
        <p:nvSpPr>
          <p:cNvPr id="3" name="Text Placeholder 2">
            <a:extLst>
              <a:ext uri="{FF2B5EF4-FFF2-40B4-BE49-F238E27FC236}">
                <a16:creationId xmlns="" xmlns:a16="http://schemas.microsoft.com/office/drawing/2014/main" id="{5D005C5C-75A0-4567-AEE6-B0F3D0A06C87}"/>
              </a:ext>
            </a:extLst>
          </p:cNvPr>
          <p:cNvSpPr>
            <a:spLocks noGrp="1"/>
          </p:cNvSpPr>
          <p:nvPr>
            <p:ph type="body" idx="1"/>
          </p:nvPr>
        </p:nvSpPr>
        <p:spPr>
          <a:xfrm>
            <a:off x="457200" y="1600200"/>
            <a:ext cx="8229600" cy="4525963"/>
          </a:xfrm>
        </p:spPr>
        <p:txBody>
          <a:bodyPr/>
          <a:lstStyle/>
          <a:p>
            <a:r>
              <a:rPr lang="en-US" sz="2400" dirty="0">
                <a:solidFill>
                  <a:schemeClr val="tx1"/>
                </a:solidFill>
                <a:latin typeface="Georgia" panose="02040502050405020303" pitchFamily="18" charset="0"/>
              </a:rPr>
              <a:t>Among those who abuse opioids, over 70 percent obtain opioids through diversion</a:t>
            </a:r>
          </a:p>
          <a:p>
            <a:r>
              <a:rPr lang="en-US" sz="2400" dirty="0">
                <a:solidFill>
                  <a:schemeClr val="tx1"/>
                </a:solidFill>
                <a:latin typeface="Georgia" panose="02040502050405020303" pitchFamily="18" charset="0"/>
              </a:rPr>
              <a:t>40-50% receive the drug from family members or friends who have leftover pills</a:t>
            </a:r>
          </a:p>
        </p:txBody>
      </p:sp>
      <p:pic>
        <p:nvPicPr>
          <p:cNvPr id="4" name="Shape 188">
            <a:extLst>
              <a:ext uri="{FF2B5EF4-FFF2-40B4-BE49-F238E27FC236}">
                <a16:creationId xmlns="" xmlns:a16="http://schemas.microsoft.com/office/drawing/2014/main" id="{062979BE-9930-4940-A52E-55E088907474}"/>
              </a:ext>
            </a:extLst>
          </p:cNvPr>
          <p:cNvPicPr preferRelativeResize="0"/>
          <p:nvPr/>
        </p:nvPicPr>
        <p:blipFill rotWithShape="1">
          <a:blip r:embed="rId2">
            <a:alphaModFix/>
          </a:blip>
          <a:srcRect/>
          <a:stretch/>
        </p:blipFill>
        <p:spPr>
          <a:xfrm>
            <a:off x="2362200" y="3505200"/>
            <a:ext cx="4419600" cy="3200400"/>
          </a:xfrm>
          <a:prstGeom prst="rect">
            <a:avLst/>
          </a:prstGeom>
          <a:noFill/>
          <a:ln>
            <a:noFill/>
          </a:ln>
        </p:spPr>
      </p:pic>
    </p:spTree>
    <p:extLst>
      <p:ext uri="{BB962C8B-B14F-4D97-AF65-F5344CB8AC3E}">
        <p14:creationId xmlns:p14="http://schemas.microsoft.com/office/powerpoint/2010/main" val="239293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77243F-C80A-451E-956D-FAF9852A87ED}"/>
              </a:ext>
            </a:extLst>
          </p:cNvPr>
          <p:cNvSpPr>
            <a:spLocks noGrp="1"/>
          </p:cNvSpPr>
          <p:nvPr>
            <p:ph type="title"/>
          </p:nvPr>
        </p:nvSpPr>
        <p:spPr>
          <a:xfrm>
            <a:off x="457200" y="1028700"/>
            <a:ext cx="8229600" cy="1143000"/>
          </a:xfrm>
        </p:spPr>
        <p:txBody>
          <a:bodyPr/>
          <a:lstStyle/>
          <a:p>
            <a:r>
              <a:rPr lang="en-US" sz="2800" b="1" dirty="0">
                <a:solidFill>
                  <a:srgbClr val="FFFF00"/>
                </a:solidFill>
                <a:latin typeface="Georgia" panose="02040502050405020303" pitchFamily="18" charset="0"/>
              </a:rPr>
              <a:t>Association of Opioid Prescribing With Opioid Consumption After Surgery in Michigan</a:t>
            </a:r>
            <a:br>
              <a:rPr lang="en-US" sz="2800" b="1" dirty="0">
                <a:solidFill>
                  <a:srgbClr val="FFFF00"/>
                </a:solidFill>
                <a:latin typeface="Georgia" panose="02040502050405020303" pitchFamily="18" charset="0"/>
              </a:rPr>
            </a:br>
            <a:endParaRPr lang="en-US" sz="2800" dirty="0">
              <a:solidFill>
                <a:srgbClr val="FFFF00"/>
              </a:solidFill>
              <a:latin typeface="Georgia" panose="02040502050405020303" pitchFamily="18" charset="0"/>
            </a:endParaRPr>
          </a:p>
        </p:txBody>
      </p:sp>
      <p:sp>
        <p:nvSpPr>
          <p:cNvPr id="3" name="Text Placeholder 2">
            <a:extLst>
              <a:ext uri="{FF2B5EF4-FFF2-40B4-BE49-F238E27FC236}">
                <a16:creationId xmlns="" xmlns:a16="http://schemas.microsoft.com/office/drawing/2014/main" id="{932C4DA0-C466-4A4D-A652-E96A3C7491B6}"/>
              </a:ext>
            </a:extLst>
          </p:cNvPr>
          <p:cNvSpPr>
            <a:spLocks noGrp="1"/>
          </p:cNvSpPr>
          <p:nvPr>
            <p:ph type="body" idx="1"/>
          </p:nvPr>
        </p:nvSpPr>
        <p:spPr>
          <a:xfrm>
            <a:off x="457200" y="2057400"/>
            <a:ext cx="8229600" cy="4525963"/>
          </a:xfrm>
        </p:spPr>
        <p:txBody>
          <a:bodyPr/>
          <a:lstStyle/>
          <a:p>
            <a:r>
              <a:rPr lang="en-US" sz="2800" dirty="0">
                <a:solidFill>
                  <a:schemeClr val="tx1"/>
                </a:solidFill>
                <a:latin typeface="Georgia" panose="02040502050405020303" pitchFamily="18" charset="0"/>
              </a:rPr>
              <a:t>2392 Patients underwent 1 of 12 surgical procedures</a:t>
            </a:r>
          </a:p>
          <a:p>
            <a:r>
              <a:rPr lang="en-US" sz="2800" dirty="0">
                <a:solidFill>
                  <a:schemeClr val="tx1"/>
                </a:solidFill>
                <a:latin typeface="Georgia" panose="02040502050405020303" pitchFamily="18" charset="0"/>
              </a:rPr>
              <a:t>Quantity of opioid prescribed was significantly higher than patient-reported opioid consumption (median 30 pills vs 9 pills)</a:t>
            </a:r>
          </a:p>
          <a:p>
            <a:r>
              <a:rPr lang="en-US" sz="2800" dirty="0">
                <a:solidFill>
                  <a:schemeClr val="tx1"/>
                </a:solidFill>
                <a:latin typeface="Georgia" panose="02040502050405020303" pitchFamily="18" charset="0"/>
              </a:rPr>
              <a:t>Patients used .53 more pills for every additional pill prescribed</a:t>
            </a:r>
          </a:p>
          <a:p>
            <a:r>
              <a:rPr lang="en-US" sz="2800" dirty="0">
                <a:solidFill>
                  <a:schemeClr val="tx1"/>
                </a:solidFill>
                <a:latin typeface="Georgia" panose="02040502050405020303" pitchFamily="18" charset="0"/>
              </a:rPr>
              <a:t>Patient-reported pain was associated with consumption but not as much as amount prescribed</a:t>
            </a:r>
          </a:p>
        </p:txBody>
      </p:sp>
      <p:pic>
        <p:nvPicPr>
          <p:cNvPr id="4" name="Picture 3">
            <a:extLst>
              <a:ext uri="{FF2B5EF4-FFF2-40B4-BE49-F238E27FC236}">
                <a16:creationId xmlns="" xmlns:a16="http://schemas.microsoft.com/office/drawing/2014/main" id="{3E9B7EAC-74CD-4A2C-BDC4-97B6713F04B0}"/>
              </a:ext>
            </a:extLst>
          </p:cNvPr>
          <p:cNvPicPr>
            <a:picLocks noChangeAspect="1"/>
          </p:cNvPicPr>
          <p:nvPr/>
        </p:nvPicPr>
        <p:blipFill>
          <a:blip r:embed="rId2"/>
          <a:stretch>
            <a:fillRect/>
          </a:stretch>
        </p:blipFill>
        <p:spPr>
          <a:xfrm>
            <a:off x="76200" y="92076"/>
            <a:ext cx="1733550" cy="590550"/>
          </a:xfrm>
          <a:prstGeom prst="rect">
            <a:avLst/>
          </a:prstGeom>
        </p:spPr>
      </p:pic>
    </p:spTree>
    <p:extLst>
      <p:ext uri="{BB962C8B-B14F-4D97-AF65-F5344CB8AC3E}">
        <p14:creationId xmlns:p14="http://schemas.microsoft.com/office/powerpoint/2010/main" val="23406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39A38A9-A762-4FBB-91D7-4B66F0BAF843}"/>
              </a:ext>
            </a:extLst>
          </p:cNvPr>
          <p:cNvPicPr>
            <a:picLocks noChangeAspect="1"/>
          </p:cNvPicPr>
          <p:nvPr/>
        </p:nvPicPr>
        <p:blipFill>
          <a:blip r:embed="rId2"/>
          <a:stretch>
            <a:fillRect/>
          </a:stretch>
        </p:blipFill>
        <p:spPr>
          <a:xfrm>
            <a:off x="304800" y="174172"/>
            <a:ext cx="8534400" cy="2076450"/>
          </a:xfrm>
          <a:prstGeom prst="rect">
            <a:avLst/>
          </a:prstGeom>
        </p:spPr>
      </p:pic>
      <p:pic>
        <p:nvPicPr>
          <p:cNvPr id="3" name="Picture 2">
            <a:extLst>
              <a:ext uri="{FF2B5EF4-FFF2-40B4-BE49-F238E27FC236}">
                <a16:creationId xmlns="" xmlns:a16="http://schemas.microsoft.com/office/drawing/2014/main" id="{3B513D6F-C9B7-4500-A06D-7C276A6E668D}"/>
              </a:ext>
            </a:extLst>
          </p:cNvPr>
          <p:cNvPicPr>
            <a:picLocks noChangeAspect="1"/>
          </p:cNvPicPr>
          <p:nvPr/>
        </p:nvPicPr>
        <p:blipFill>
          <a:blip r:embed="rId3"/>
          <a:stretch>
            <a:fillRect/>
          </a:stretch>
        </p:blipFill>
        <p:spPr>
          <a:xfrm>
            <a:off x="2341241" y="2362200"/>
            <a:ext cx="4461517" cy="4089160"/>
          </a:xfrm>
          <a:prstGeom prst="rect">
            <a:avLst/>
          </a:prstGeom>
        </p:spPr>
      </p:pic>
      <p:sp>
        <p:nvSpPr>
          <p:cNvPr id="4" name="Rectangle 3">
            <a:extLst>
              <a:ext uri="{FF2B5EF4-FFF2-40B4-BE49-F238E27FC236}">
                <a16:creationId xmlns="" xmlns:a16="http://schemas.microsoft.com/office/drawing/2014/main" id="{44F89E66-1A7E-43B3-980B-D3DF9E756361}"/>
              </a:ext>
            </a:extLst>
          </p:cNvPr>
          <p:cNvSpPr/>
          <p:nvPr/>
        </p:nvSpPr>
        <p:spPr>
          <a:xfrm>
            <a:off x="55240" y="6380946"/>
            <a:ext cx="9088759" cy="523220"/>
          </a:xfrm>
          <a:prstGeom prst="rect">
            <a:avLst/>
          </a:prstGeom>
        </p:spPr>
        <p:txBody>
          <a:bodyPr wrap="square">
            <a:spAutoFit/>
          </a:bodyPr>
          <a:lstStyle/>
          <a:p>
            <a:r>
              <a:rPr lang="nb-NO" dirty="0">
                <a:solidFill>
                  <a:schemeClr val="tx1"/>
                </a:solidFill>
                <a:latin typeface="Georgia" panose="02040502050405020303" pitchFamily="18" charset="0"/>
                <a:hlinkClick r:id="rId4">
                  <a:extLst>
                    <a:ext uri="{A12FA001-AC4F-418D-AE19-62706E023703}">
                      <ahyp:hlinkClr xmlns="" xmlns:ahyp="http://schemas.microsoft.com/office/drawing/2018/hyperlinkcolor" val="tx"/>
                    </a:ext>
                  </a:extLst>
                </a:hlinkClick>
              </a:rPr>
              <a:t>Bartels K, Mayes LM, Dingmann C. </a:t>
            </a:r>
            <a:r>
              <a:rPr lang="en-US" dirty="0">
                <a:solidFill>
                  <a:schemeClr val="tx1"/>
                </a:solidFill>
                <a:latin typeface="Georgia" panose="02040502050405020303" pitchFamily="18" charset="0"/>
              </a:rPr>
              <a:t>Opioid Use and Storage Patterns by Patients after Hospital Discharge following Surgery. </a:t>
            </a:r>
            <a:r>
              <a:rPr lang="en-US" dirty="0" err="1">
                <a:solidFill>
                  <a:schemeClr val="tx1"/>
                </a:solidFill>
                <a:latin typeface="Georgia" panose="02040502050405020303" pitchFamily="18" charset="0"/>
                <a:hlinkClick r:id="rId5" tooltip="PloS one.">
                  <a:extLst>
                    <a:ext uri="{A12FA001-AC4F-418D-AE19-62706E023703}">
                      <ahyp:hlinkClr xmlns="" xmlns:ahyp="http://schemas.microsoft.com/office/drawing/2018/hyperlinkcolor" val="tx"/>
                    </a:ext>
                  </a:extLst>
                </a:hlinkClick>
              </a:rPr>
              <a:t>PLoS</a:t>
            </a:r>
            <a:r>
              <a:rPr lang="en-US" dirty="0">
                <a:solidFill>
                  <a:schemeClr val="tx1"/>
                </a:solidFill>
                <a:latin typeface="Georgia" panose="02040502050405020303" pitchFamily="18" charset="0"/>
                <a:hlinkClick r:id="rId5" tooltip="PloS one.">
                  <a:extLst>
                    <a:ext uri="{A12FA001-AC4F-418D-AE19-62706E023703}">
                      <ahyp:hlinkClr xmlns="" xmlns:ahyp="http://schemas.microsoft.com/office/drawing/2018/hyperlinkcolor" val="tx"/>
                    </a:ext>
                  </a:extLst>
                </a:hlinkClick>
              </a:rPr>
              <a:t> One.</a:t>
            </a:r>
            <a:r>
              <a:rPr lang="en-US" dirty="0">
                <a:solidFill>
                  <a:schemeClr val="tx1"/>
                </a:solidFill>
                <a:latin typeface="Georgia" panose="02040502050405020303" pitchFamily="18" charset="0"/>
              </a:rPr>
              <a:t> 2016 Jan 29;11(1):e0147972. </a:t>
            </a:r>
          </a:p>
        </p:txBody>
      </p:sp>
    </p:spTree>
    <p:extLst>
      <p:ext uri="{BB962C8B-B14F-4D97-AF65-F5344CB8AC3E}">
        <p14:creationId xmlns:p14="http://schemas.microsoft.com/office/powerpoint/2010/main" val="88230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EB1DBA8-509C-412D-9CD7-3C79BD66A831}"/>
              </a:ext>
            </a:extLst>
          </p:cNvPr>
          <p:cNvSpPr>
            <a:spLocks noGrp="1"/>
          </p:cNvSpPr>
          <p:nvPr>
            <p:ph type="body" idx="1"/>
          </p:nvPr>
        </p:nvSpPr>
        <p:spPr>
          <a:xfrm>
            <a:off x="304800" y="2362200"/>
            <a:ext cx="8382000" cy="3687763"/>
          </a:xfrm>
        </p:spPr>
        <p:txBody>
          <a:bodyPr/>
          <a:lstStyle/>
          <a:p>
            <a:r>
              <a:rPr lang="en-US" dirty="0">
                <a:solidFill>
                  <a:schemeClr val="tx1"/>
                </a:solidFill>
                <a:latin typeface="Georgia" panose="02040502050405020303" pitchFamily="18" charset="0"/>
              </a:rPr>
              <a:t>The use of opioids while hospitalized was higher in the group reporting using about half or more of prescribed opioids after discharge.</a:t>
            </a:r>
          </a:p>
          <a:p>
            <a:r>
              <a:rPr lang="en-US" dirty="0">
                <a:solidFill>
                  <a:schemeClr val="tx1"/>
                </a:solidFill>
                <a:latin typeface="Georgia" panose="02040502050405020303" pitchFamily="18" charset="0"/>
              </a:rPr>
              <a:t>Leftover opioids were stored in an unlocked location in 77% and 73% of cases following C-section and thoracic surgery, respectively.</a:t>
            </a:r>
          </a:p>
        </p:txBody>
      </p:sp>
      <p:pic>
        <p:nvPicPr>
          <p:cNvPr id="4" name="Picture 3">
            <a:extLst>
              <a:ext uri="{FF2B5EF4-FFF2-40B4-BE49-F238E27FC236}">
                <a16:creationId xmlns="" xmlns:a16="http://schemas.microsoft.com/office/drawing/2014/main" id="{5662749B-13A5-4459-A569-FC8C0401D587}"/>
              </a:ext>
            </a:extLst>
          </p:cNvPr>
          <p:cNvPicPr>
            <a:picLocks noChangeAspect="1"/>
          </p:cNvPicPr>
          <p:nvPr/>
        </p:nvPicPr>
        <p:blipFill>
          <a:blip r:embed="rId2"/>
          <a:stretch>
            <a:fillRect/>
          </a:stretch>
        </p:blipFill>
        <p:spPr>
          <a:xfrm>
            <a:off x="304800" y="174172"/>
            <a:ext cx="8534400" cy="2076450"/>
          </a:xfrm>
          <a:prstGeom prst="rect">
            <a:avLst/>
          </a:prstGeom>
        </p:spPr>
      </p:pic>
    </p:spTree>
    <p:extLst>
      <p:ext uri="{BB962C8B-B14F-4D97-AF65-F5344CB8AC3E}">
        <p14:creationId xmlns:p14="http://schemas.microsoft.com/office/powerpoint/2010/main" val="204202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BF1B9B7-375D-4E6D-8179-B6DA54427260}"/>
              </a:ext>
            </a:extLst>
          </p:cNvPr>
          <p:cNvSpPr>
            <a:spLocks noGrp="1"/>
          </p:cNvSpPr>
          <p:nvPr>
            <p:ph type="body" idx="1"/>
          </p:nvPr>
        </p:nvSpPr>
        <p:spPr/>
        <p:txBody>
          <a:bodyPr/>
          <a:lstStyle/>
          <a:p>
            <a:r>
              <a:rPr lang="en-US" dirty="0">
                <a:solidFill>
                  <a:schemeClr val="tx1"/>
                </a:solidFill>
                <a:latin typeface="Georgia" panose="02040502050405020303" pitchFamily="18" charset="0"/>
              </a:rPr>
              <a:t>Wide variation of amount prescribed for same procedure</a:t>
            </a:r>
          </a:p>
          <a:p>
            <a:r>
              <a:rPr lang="en-US" dirty="0">
                <a:solidFill>
                  <a:schemeClr val="tx1"/>
                </a:solidFill>
                <a:latin typeface="Georgia" panose="02040502050405020303" pitchFamily="18" charset="0"/>
              </a:rPr>
              <a:t>Only 28% of pills prescribed were taken</a:t>
            </a:r>
          </a:p>
          <a:p>
            <a:r>
              <a:rPr lang="en-US" dirty="0">
                <a:solidFill>
                  <a:schemeClr val="tx1"/>
                </a:solidFill>
                <a:latin typeface="Georgia" panose="02040502050405020303" pitchFamily="18" charset="0"/>
              </a:rPr>
              <a:t>&lt;2% received refills</a:t>
            </a:r>
          </a:p>
          <a:p>
            <a:r>
              <a:rPr lang="en-US" dirty="0">
                <a:solidFill>
                  <a:schemeClr val="tx1"/>
                </a:solidFill>
                <a:latin typeface="Georgia" panose="02040502050405020303" pitchFamily="18" charset="0"/>
              </a:rPr>
              <a:t>80% of patients will have enough with- PM 5, PM SLNB 10, LC 15, LIH 15, and IH 15.</a:t>
            </a:r>
          </a:p>
          <a:p>
            <a:r>
              <a:rPr lang="en-US" dirty="0">
                <a:solidFill>
                  <a:schemeClr val="tx1"/>
                </a:solidFill>
                <a:latin typeface="Georgia" panose="02040502050405020303" pitchFamily="18" charset="0"/>
              </a:rPr>
              <a:t>With education on using non-opioid methods first, PM SLNB reduced to 5</a:t>
            </a:r>
          </a:p>
        </p:txBody>
      </p:sp>
      <p:pic>
        <p:nvPicPr>
          <p:cNvPr id="4" name="Picture 3">
            <a:extLst>
              <a:ext uri="{FF2B5EF4-FFF2-40B4-BE49-F238E27FC236}">
                <a16:creationId xmlns="" xmlns:a16="http://schemas.microsoft.com/office/drawing/2014/main" id="{01362597-0C8E-4FFB-BC8A-146FECF5E380}"/>
              </a:ext>
            </a:extLst>
          </p:cNvPr>
          <p:cNvPicPr>
            <a:picLocks noChangeAspect="1"/>
          </p:cNvPicPr>
          <p:nvPr/>
        </p:nvPicPr>
        <p:blipFill>
          <a:blip r:embed="rId3"/>
          <a:stretch>
            <a:fillRect/>
          </a:stretch>
        </p:blipFill>
        <p:spPr>
          <a:xfrm>
            <a:off x="0" y="32657"/>
            <a:ext cx="9144000" cy="1521214"/>
          </a:xfrm>
          <a:prstGeom prst="rect">
            <a:avLst/>
          </a:prstGeom>
        </p:spPr>
      </p:pic>
      <p:sp>
        <p:nvSpPr>
          <p:cNvPr id="2" name="TextBox 1">
            <a:extLst>
              <a:ext uri="{FF2B5EF4-FFF2-40B4-BE49-F238E27FC236}">
                <a16:creationId xmlns="" xmlns:a16="http://schemas.microsoft.com/office/drawing/2014/main" id="{8E5CE4DA-04C0-4A2A-AAA0-11868F54B381}"/>
              </a:ext>
            </a:extLst>
          </p:cNvPr>
          <p:cNvSpPr txBox="1"/>
          <p:nvPr/>
        </p:nvSpPr>
        <p:spPr>
          <a:xfrm>
            <a:off x="300638" y="6378323"/>
            <a:ext cx="8542723" cy="523220"/>
          </a:xfrm>
          <a:prstGeom prst="rect">
            <a:avLst/>
          </a:prstGeom>
          <a:noFill/>
        </p:spPr>
        <p:txBody>
          <a:bodyPr wrap="none" rtlCol="0">
            <a:spAutoFit/>
          </a:bodyPr>
          <a:lstStyle/>
          <a:p>
            <a:r>
              <a:rPr lang="en-US" u="sng" dirty="0">
                <a:hlinkClick r:id="rId4"/>
              </a:rPr>
              <a:t>Hill MV</a:t>
            </a:r>
            <a:r>
              <a:rPr lang="en-US" baseline="30000" dirty="0"/>
              <a:t>1</a:t>
            </a:r>
            <a:r>
              <a:rPr lang="en-US" dirty="0"/>
              <a:t>, </a:t>
            </a:r>
            <a:r>
              <a:rPr lang="en-US" u="sng" dirty="0">
                <a:hlinkClick r:id="rId5"/>
              </a:rPr>
              <a:t>McMahon ML</a:t>
            </a:r>
            <a:r>
              <a:rPr lang="en-US" dirty="0"/>
              <a:t>, </a:t>
            </a:r>
            <a:r>
              <a:rPr lang="en-US" u="sng" dirty="0" err="1">
                <a:hlinkClick r:id="rId6"/>
              </a:rPr>
              <a:t>Stucke</a:t>
            </a:r>
            <a:r>
              <a:rPr lang="en-US" u="sng" dirty="0">
                <a:hlinkClick r:id="rId6"/>
              </a:rPr>
              <a:t> RS</a:t>
            </a:r>
            <a:r>
              <a:rPr lang="en-US" u="sng" dirty="0"/>
              <a:t>, et al. </a:t>
            </a:r>
            <a:r>
              <a:rPr lang="en-US" dirty="0"/>
              <a:t> Wide variation and excessive dosage of opioid prescriptions for</a:t>
            </a:r>
          </a:p>
          <a:p>
            <a:r>
              <a:rPr lang="en-US" dirty="0"/>
              <a:t>Common general surgical procedures. </a:t>
            </a:r>
            <a:r>
              <a:rPr lang="de-DE" u="sng" dirty="0">
                <a:hlinkClick r:id="rId7" tooltip="Annals of surgery."/>
              </a:rPr>
              <a:t>Ann Surg.</a:t>
            </a:r>
            <a:r>
              <a:rPr lang="de-DE" dirty="0"/>
              <a:t> 2017 Apr;265(4):709-714.</a:t>
            </a:r>
            <a:endParaRPr lang="en-US" dirty="0"/>
          </a:p>
        </p:txBody>
      </p:sp>
    </p:spTree>
    <p:extLst>
      <p:ext uri="{BB962C8B-B14F-4D97-AF65-F5344CB8AC3E}">
        <p14:creationId xmlns:p14="http://schemas.microsoft.com/office/powerpoint/2010/main" val="39010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0526-D77D-42E6-B0FC-2F6ECD315C01}"/>
              </a:ext>
            </a:extLst>
          </p:cNvPr>
          <p:cNvSpPr>
            <a:spLocks noGrp="1"/>
          </p:cNvSpPr>
          <p:nvPr>
            <p:ph type="title"/>
          </p:nvPr>
        </p:nvSpPr>
        <p:spPr/>
        <p:txBody>
          <a:bodyPr/>
          <a:lstStyle/>
          <a:p>
            <a:r>
              <a:rPr lang="en-US" dirty="0">
                <a:solidFill>
                  <a:srgbClr val="FFFF00"/>
                </a:solidFill>
                <a:latin typeface="Georgia" panose="02040502050405020303" pitchFamily="18" charset="0"/>
              </a:rPr>
              <a:t>Objectives</a:t>
            </a:r>
          </a:p>
        </p:txBody>
      </p:sp>
      <p:sp>
        <p:nvSpPr>
          <p:cNvPr id="3" name="Text Placeholder 2">
            <a:extLst>
              <a:ext uri="{FF2B5EF4-FFF2-40B4-BE49-F238E27FC236}">
                <a16:creationId xmlns="" xmlns:a16="http://schemas.microsoft.com/office/drawing/2014/main" id="{4AE3BABA-363B-4D07-AA4B-B36546B8E778}"/>
              </a:ext>
            </a:extLst>
          </p:cNvPr>
          <p:cNvSpPr>
            <a:spLocks noGrp="1"/>
          </p:cNvSpPr>
          <p:nvPr>
            <p:ph type="body" idx="1"/>
          </p:nvPr>
        </p:nvSpPr>
        <p:spPr/>
        <p:txBody>
          <a:bodyPr/>
          <a:lstStyle/>
          <a:p>
            <a:r>
              <a:rPr lang="en-US" dirty="0">
                <a:solidFill>
                  <a:schemeClr val="tx1"/>
                </a:solidFill>
                <a:latin typeface="Georgia" panose="02040502050405020303" pitchFamily="18" charset="0"/>
              </a:rPr>
              <a:t>Opioid Epidemic</a:t>
            </a:r>
          </a:p>
          <a:p>
            <a:r>
              <a:rPr lang="en-US" dirty="0">
                <a:solidFill>
                  <a:schemeClr val="tx1"/>
                </a:solidFill>
                <a:latin typeface="Georgia" panose="02040502050405020303" pitchFamily="18" charset="0"/>
              </a:rPr>
              <a:t>Opioid Legislation</a:t>
            </a:r>
          </a:p>
          <a:p>
            <a:r>
              <a:rPr lang="en-US" dirty="0">
                <a:solidFill>
                  <a:schemeClr val="tx1"/>
                </a:solidFill>
                <a:latin typeface="Georgia" panose="02040502050405020303" pitchFamily="18" charset="0"/>
              </a:rPr>
              <a:t>WY Opioid Laws</a:t>
            </a:r>
          </a:p>
          <a:p>
            <a:r>
              <a:rPr lang="en-US" dirty="0">
                <a:solidFill>
                  <a:schemeClr val="tx1"/>
                </a:solidFill>
                <a:latin typeface="Georgia" panose="02040502050405020303" pitchFamily="18" charset="0"/>
              </a:rPr>
              <a:t>Data supporting the legislation</a:t>
            </a:r>
          </a:p>
          <a:p>
            <a:r>
              <a:rPr lang="en-US" dirty="0">
                <a:solidFill>
                  <a:schemeClr val="tx1"/>
                </a:solidFill>
                <a:latin typeface="Georgia" panose="02040502050405020303" pitchFamily="18" charset="0"/>
              </a:rPr>
              <a:t>Has state legislation made a difference?</a:t>
            </a:r>
          </a:p>
          <a:p>
            <a:r>
              <a:rPr lang="en-US" dirty="0">
                <a:solidFill>
                  <a:schemeClr val="tx1"/>
                </a:solidFill>
                <a:latin typeface="Georgia" panose="02040502050405020303" pitchFamily="18" charset="0"/>
              </a:rPr>
              <a:t>Where we are headed…</a:t>
            </a:r>
          </a:p>
          <a:p>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2562031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26A4F9-0F98-4144-9EB8-02288DE93FE2}"/>
              </a:ext>
            </a:extLst>
          </p:cNvPr>
          <p:cNvSpPr>
            <a:spLocks noGrp="1"/>
          </p:cNvSpPr>
          <p:nvPr>
            <p:ph type="title"/>
          </p:nvPr>
        </p:nvSpPr>
        <p:spPr/>
        <p:txBody>
          <a:bodyPr/>
          <a:lstStyle/>
          <a:p>
            <a:r>
              <a:rPr lang="en-US" sz="3600" dirty="0">
                <a:solidFill>
                  <a:srgbClr val="FFFF00"/>
                </a:solidFill>
                <a:latin typeface="Georgia" panose="02040502050405020303" pitchFamily="18" charset="0"/>
              </a:rPr>
              <a:t>Opioid Law 2: Mandatory PDMP Check for Controlled Substance Prescribing</a:t>
            </a:r>
          </a:p>
        </p:txBody>
      </p:sp>
      <p:sp>
        <p:nvSpPr>
          <p:cNvPr id="3" name="Text Placeholder 2">
            <a:extLst>
              <a:ext uri="{FF2B5EF4-FFF2-40B4-BE49-F238E27FC236}">
                <a16:creationId xmlns="" xmlns:a16="http://schemas.microsoft.com/office/drawing/2014/main" id="{4C78DE51-DD2F-4DA0-8911-3DF3B6527293}"/>
              </a:ext>
            </a:extLst>
          </p:cNvPr>
          <p:cNvSpPr>
            <a:spLocks noGrp="1"/>
          </p:cNvSpPr>
          <p:nvPr>
            <p:ph type="body" idx="1"/>
          </p:nvPr>
        </p:nvSpPr>
        <p:spPr/>
        <p:txBody>
          <a:bodyPr/>
          <a:lstStyle/>
          <a:p>
            <a:r>
              <a:rPr lang="en-US" dirty="0">
                <a:solidFill>
                  <a:schemeClr val="tx1"/>
                </a:solidFill>
                <a:latin typeface="Georgia" panose="02040502050405020303" pitchFamily="18" charset="0"/>
              </a:rPr>
              <a:t>When prescribing a schedule II-V controlled substance, the practitioner or his delegate shall search the prescription tracking program (PDMP) for prior prescriptions issued to the patient before first issuing the prescription and shall repeat the search every three months thereafter for as long as the controlled substance remains a part of the patient’s treatment</a:t>
            </a:r>
          </a:p>
        </p:txBody>
      </p:sp>
    </p:spTree>
    <p:extLst>
      <p:ext uri="{BB962C8B-B14F-4D97-AF65-F5344CB8AC3E}">
        <p14:creationId xmlns:p14="http://schemas.microsoft.com/office/powerpoint/2010/main" val="385963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09813A-097D-455E-A892-3C32EA314EB2}"/>
              </a:ext>
            </a:extLst>
          </p:cNvPr>
          <p:cNvSpPr>
            <a:spLocks noGrp="1"/>
          </p:cNvSpPr>
          <p:nvPr>
            <p:ph type="title"/>
          </p:nvPr>
        </p:nvSpPr>
        <p:spPr>
          <a:xfrm>
            <a:off x="457200" y="182040"/>
            <a:ext cx="8229600" cy="1143000"/>
          </a:xfrm>
        </p:spPr>
        <p:txBody>
          <a:bodyPr/>
          <a:lstStyle/>
          <a:p>
            <a:r>
              <a:rPr lang="en-US" dirty="0">
                <a:solidFill>
                  <a:srgbClr val="FFFF00"/>
                </a:solidFill>
                <a:latin typeface="Georgia" panose="02040502050405020303" pitchFamily="18" charset="0"/>
              </a:rPr>
              <a:t>Recency of medical care</a:t>
            </a:r>
          </a:p>
        </p:txBody>
      </p:sp>
      <p:sp>
        <p:nvSpPr>
          <p:cNvPr id="3" name="Text Placeholder 2">
            <a:extLst>
              <a:ext uri="{FF2B5EF4-FFF2-40B4-BE49-F238E27FC236}">
                <a16:creationId xmlns="" xmlns:a16="http://schemas.microsoft.com/office/drawing/2014/main" id="{7ADDA00A-A366-419E-9701-E6F44D8C7AC6}"/>
              </a:ext>
            </a:extLst>
          </p:cNvPr>
          <p:cNvSpPr>
            <a:spLocks noGrp="1"/>
          </p:cNvSpPr>
          <p:nvPr>
            <p:ph type="body" idx="1"/>
          </p:nvPr>
        </p:nvSpPr>
        <p:spPr/>
        <p:txBody>
          <a:bodyPr/>
          <a:lstStyle/>
          <a:p>
            <a:r>
              <a:rPr lang="en-US" sz="2600" dirty="0">
                <a:solidFill>
                  <a:schemeClr val="tx1"/>
                </a:solidFill>
                <a:latin typeface="Georgia" panose="02040502050405020303" pitchFamily="18" charset="0"/>
              </a:rPr>
              <a:t>Majority dying from self-inflicted (79.2%) and unintentional (75.6%) drug overdoses had a prescription for a controlled substance within the year leading up to their death</a:t>
            </a:r>
          </a:p>
          <a:p>
            <a:r>
              <a:rPr lang="en-US" sz="2600" dirty="0">
                <a:solidFill>
                  <a:schemeClr val="tx1"/>
                </a:solidFill>
                <a:latin typeface="Georgia" panose="02040502050405020303" pitchFamily="18" charset="0"/>
              </a:rPr>
              <a:t>Average number of days between the last dispensed prescription for a controlled substance was 31 days for self-inflicted drug overdose deaths and 45 days for unintentional drug overdose deaths</a:t>
            </a:r>
          </a:p>
          <a:p>
            <a:r>
              <a:rPr lang="en-US" sz="2600" dirty="0">
                <a:solidFill>
                  <a:schemeClr val="tx1"/>
                </a:solidFill>
                <a:latin typeface="Georgia" panose="02040502050405020303" pitchFamily="18" charset="0"/>
              </a:rPr>
              <a:t>Often, those had contact with their providers shortly before death</a:t>
            </a:r>
          </a:p>
        </p:txBody>
      </p:sp>
    </p:spTree>
    <p:extLst>
      <p:ext uri="{BB962C8B-B14F-4D97-AF65-F5344CB8AC3E}">
        <p14:creationId xmlns:p14="http://schemas.microsoft.com/office/powerpoint/2010/main" val="365658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F6BB1A-F13E-4FC4-A9D3-B81B448C58E5}"/>
              </a:ext>
            </a:extLst>
          </p:cNvPr>
          <p:cNvSpPr>
            <a:spLocks noGrp="1"/>
          </p:cNvSpPr>
          <p:nvPr>
            <p:ph type="title"/>
          </p:nvPr>
        </p:nvSpPr>
        <p:spPr/>
        <p:txBody>
          <a:bodyPr/>
          <a:lstStyle/>
          <a:p>
            <a:r>
              <a:rPr lang="en-US" dirty="0">
                <a:solidFill>
                  <a:srgbClr val="FFFF00"/>
                </a:solidFill>
                <a:latin typeface="Georgia" panose="02040502050405020303" pitchFamily="18" charset="0"/>
              </a:rPr>
              <a:t>Benzodiazepines and Opioids</a:t>
            </a:r>
          </a:p>
        </p:txBody>
      </p:sp>
      <p:sp>
        <p:nvSpPr>
          <p:cNvPr id="3" name="Text Placeholder 2">
            <a:extLst>
              <a:ext uri="{FF2B5EF4-FFF2-40B4-BE49-F238E27FC236}">
                <a16:creationId xmlns="" xmlns:a16="http://schemas.microsoft.com/office/drawing/2014/main" id="{19871681-FD18-4F5E-9104-AD7701FC74A4}"/>
              </a:ext>
            </a:extLst>
          </p:cNvPr>
          <p:cNvSpPr>
            <a:spLocks noGrp="1"/>
          </p:cNvSpPr>
          <p:nvPr>
            <p:ph type="body" idx="1"/>
          </p:nvPr>
        </p:nvSpPr>
        <p:spPr/>
        <p:txBody>
          <a:bodyPr/>
          <a:lstStyle/>
          <a:p>
            <a:r>
              <a:rPr lang="en-US" dirty="0">
                <a:solidFill>
                  <a:schemeClr val="tx1"/>
                </a:solidFill>
                <a:latin typeface="Georgia" panose="02040502050405020303" pitchFamily="18" charset="0"/>
              </a:rPr>
              <a:t>In 2015, 23% of people that died of an opioid overdose tested positive for benzodiazepines as well</a:t>
            </a:r>
          </a:p>
          <a:p>
            <a:r>
              <a:rPr lang="en-US" dirty="0">
                <a:solidFill>
                  <a:schemeClr val="tx1"/>
                </a:solidFill>
                <a:latin typeface="Georgia" panose="02040502050405020303" pitchFamily="18" charset="0"/>
              </a:rPr>
              <a:t>Concurrent use at higher risk of overdose</a:t>
            </a:r>
          </a:p>
          <a:p>
            <a:r>
              <a:rPr lang="en-US" dirty="0">
                <a:solidFill>
                  <a:schemeClr val="tx1"/>
                </a:solidFill>
                <a:latin typeface="Georgia" panose="02040502050405020303" pitchFamily="18" charset="0"/>
              </a:rPr>
              <a:t>In NC, overdose death rate on both medications was 10x higher than on opioids alone</a:t>
            </a:r>
          </a:p>
          <a:p>
            <a:r>
              <a:rPr lang="en-US" dirty="0">
                <a:solidFill>
                  <a:schemeClr val="tx1"/>
                </a:solidFill>
                <a:latin typeface="Georgia" panose="02040502050405020303" pitchFamily="18" charset="0"/>
              </a:rPr>
              <a:t>Black box warning from FDA on combining the two drugs</a:t>
            </a:r>
          </a:p>
          <a:p>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206370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A35E7DF-E63B-47B6-AA87-CD42BA7734C7}"/>
              </a:ext>
            </a:extLst>
          </p:cNvPr>
          <p:cNvPicPr>
            <a:picLocks noChangeAspect="1"/>
          </p:cNvPicPr>
          <p:nvPr/>
        </p:nvPicPr>
        <p:blipFill>
          <a:blip r:embed="rId3"/>
          <a:stretch>
            <a:fillRect/>
          </a:stretch>
        </p:blipFill>
        <p:spPr>
          <a:xfrm>
            <a:off x="0" y="1981200"/>
            <a:ext cx="9144000" cy="4443211"/>
          </a:xfrm>
          <a:prstGeom prst="rect">
            <a:avLst/>
          </a:prstGeom>
        </p:spPr>
      </p:pic>
      <p:pic>
        <p:nvPicPr>
          <p:cNvPr id="5" name="Picture 4">
            <a:extLst>
              <a:ext uri="{FF2B5EF4-FFF2-40B4-BE49-F238E27FC236}">
                <a16:creationId xmlns="" xmlns:a16="http://schemas.microsoft.com/office/drawing/2014/main" id="{145BF91A-21DE-42CC-9EC6-477388EE1BC5}"/>
              </a:ext>
            </a:extLst>
          </p:cNvPr>
          <p:cNvPicPr>
            <a:picLocks noChangeAspect="1"/>
          </p:cNvPicPr>
          <p:nvPr/>
        </p:nvPicPr>
        <p:blipFill>
          <a:blip r:embed="rId4"/>
          <a:stretch>
            <a:fillRect/>
          </a:stretch>
        </p:blipFill>
        <p:spPr>
          <a:xfrm>
            <a:off x="1285649" y="152400"/>
            <a:ext cx="6572701" cy="1524000"/>
          </a:xfrm>
          <a:prstGeom prst="rect">
            <a:avLst/>
          </a:prstGeom>
        </p:spPr>
      </p:pic>
      <p:sp>
        <p:nvSpPr>
          <p:cNvPr id="6" name="TextBox 5">
            <a:extLst>
              <a:ext uri="{FF2B5EF4-FFF2-40B4-BE49-F238E27FC236}">
                <a16:creationId xmlns="" xmlns:a16="http://schemas.microsoft.com/office/drawing/2014/main" id="{D6B9332E-C49E-4634-8501-F4BF0CBE56EB}"/>
              </a:ext>
            </a:extLst>
          </p:cNvPr>
          <p:cNvSpPr txBox="1"/>
          <p:nvPr/>
        </p:nvSpPr>
        <p:spPr>
          <a:xfrm>
            <a:off x="129323" y="6367437"/>
            <a:ext cx="9036448" cy="523220"/>
          </a:xfrm>
          <a:prstGeom prst="rect">
            <a:avLst/>
          </a:prstGeom>
          <a:noFill/>
        </p:spPr>
        <p:txBody>
          <a:bodyPr wrap="none" rtlCol="0">
            <a:spAutoFit/>
          </a:bodyPr>
          <a:lstStyle/>
          <a:p>
            <a:r>
              <a:rPr lang="en-US" dirty="0">
                <a:solidFill>
                  <a:schemeClr val="tx1"/>
                </a:solidFill>
              </a:rPr>
              <a:t>Dave DM, </a:t>
            </a:r>
            <a:r>
              <a:rPr lang="en-US" dirty="0" err="1">
                <a:solidFill>
                  <a:schemeClr val="tx1"/>
                </a:solidFill>
              </a:rPr>
              <a:t>Grecu</a:t>
            </a:r>
            <a:r>
              <a:rPr lang="en-US" dirty="0">
                <a:solidFill>
                  <a:schemeClr val="tx1"/>
                </a:solidFill>
              </a:rPr>
              <a:t> AM, </a:t>
            </a:r>
            <a:r>
              <a:rPr lang="en-US" dirty="0" err="1">
                <a:solidFill>
                  <a:schemeClr val="tx1"/>
                </a:solidFill>
              </a:rPr>
              <a:t>Saffer</a:t>
            </a:r>
            <a:r>
              <a:rPr lang="en-US" dirty="0">
                <a:solidFill>
                  <a:schemeClr val="tx1"/>
                </a:solidFill>
              </a:rPr>
              <a:t> H. Mandatory access prescription drug monitoring programs and prescription drug</a:t>
            </a:r>
          </a:p>
          <a:p>
            <a:r>
              <a:rPr lang="en-US" dirty="0">
                <a:solidFill>
                  <a:schemeClr val="tx1"/>
                </a:solidFill>
              </a:rPr>
              <a:t>Abuse. NBER Working Paper No. 23537</a:t>
            </a:r>
          </a:p>
        </p:txBody>
      </p:sp>
    </p:spTree>
    <p:extLst>
      <p:ext uri="{BB962C8B-B14F-4D97-AF65-F5344CB8AC3E}">
        <p14:creationId xmlns:p14="http://schemas.microsoft.com/office/powerpoint/2010/main" val="154975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3FDE5-1DA5-4A39-9EC6-31CA5B6D01E1}"/>
              </a:ext>
            </a:extLst>
          </p:cNvPr>
          <p:cNvSpPr>
            <a:spLocks noGrp="1"/>
          </p:cNvSpPr>
          <p:nvPr>
            <p:ph type="title"/>
          </p:nvPr>
        </p:nvSpPr>
        <p:spPr/>
        <p:txBody>
          <a:bodyPr/>
          <a:lstStyle/>
          <a:p>
            <a:r>
              <a:rPr lang="en-US" dirty="0">
                <a:solidFill>
                  <a:srgbClr val="FFFF00"/>
                </a:solidFill>
                <a:latin typeface="Georgia" panose="02040502050405020303" pitchFamily="18" charset="0"/>
              </a:rPr>
              <a:t>Opioid Law 3: 3 hours required education every 2 years</a:t>
            </a:r>
          </a:p>
        </p:txBody>
      </p:sp>
      <p:sp>
        <p:nvSpPr>
          <p:cNvPr id="3" name="Text Placeholder 2">
            <a:extLst>
              <a:ext uri="{FF2B5EF4-FFF2-40B4-BE49-F238E27FC236}">
                <a16:creationId xmlns="" xmlns:a16="http://schemas.microsoft.com/office/drawing/2014/main" id="{C3D13333-3099-460D-9942-EFA4E8C62173}"/>
              </a:ext>
            </a:extLst>
          </p:cNvPr>
          <p:cNvSpPr>
            <a:spLocks noGrp="1"/>
          </p:cNvSpPr>
          <p:nvPr>
            <p:ph type="body" idx="1"/>
          </p:nvPr>
        </p:nvSpPr>
        <p:spPr/>
        <p:txBody>
          <a:bodyPr/>
          <a:lstStyle/>
          <a:p>
            <a:r>
              <a:rPr lang="en-US" dirty="0">
                <a:solidFill>
                  <a:schemeClr val="tx1"/>
                </a:solidFill>
                <a:latin typeface="Georgia" panose="02040502050405020303" pitchFamily="18" charset="0"/>
              </a:rPr>
              <a:t>47 states have mandatory education on opioid prescribing</a:t>
            </a:r>
          </a:p>
          <a:p>
            <a:r>
              <a:rPr lang="en-US" dirty="0">
                <a:solidFill>
                  <a:schemeClr val="tx1"/>
                </a:solidFill>
                <a:latin typeface="Georgia" panose="02040502050405020303" pitchFamily="18" charset="0"/>
              </a:rPr>
              <a:t>Risk Evaluation and Mitigation Strategy (REMS) </a:t>
            </a:r>
          </a:p>
        </p:txBody>
      </p:sp>
    </p:spTree>
    <p:extLst>
      <p:ext uri="{BB962C8B-B14F-4D97-AF65-F5344CB8AC3E}">
        <p14:creationId xmlns:p14="http://schemas.microsoft.com/office/powerpoint/2010/main" val="370204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8E476C4-B312-4E02-A454-CB70E22E95D4}"/>
              </a:ext>
            </a:extLst>
          </p:cNvPr>
          <p:cNvPicPr>
            <a:picLocks noChangeAspect="1"/>
          </p:cNvPicPr>
          <p:nvPr/>
        </p:nvPicPr>
        <p:blipFill>
          <a:blip r:embed="rId2"/>
          <a:stretch>
            <a:fillRect/>
          </a:stretch>
        </p:blipFill>
        <p:spPr>
          <a:xfrm>
            <a:off x="1476375" y="495300"/>
            <a:ext cx="6191250" cy="5867400"/>
          </a:xfrm>
          <a:prstGeom prst="rect">
            <a:avLst/>
          </a:prstGeom>
        </p:spPr>
      </p:pic>
    </p:spTree>
    <p:extLst>
      <p:ext uri="{BB962C8B-B14F-4D97-AF65-F5344CB8AC3E}">
        <p14:creationId xmlns:p14="http://schemas.microsoft.com/office/powerpoint/2010/main" val="3946079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20D2EE-6C23-4A83-B369-4EC39E9A0D65}"/>
              </a:ext>
            </a:extLst>
          </p:cNvPr>
          <p:cNvPicPr>
            <a:picLocks noChangeAspect="1"/>
          </p:cNvPicPr>
          <p:nvPr/>
        </p:nvPicPr>
        <p:blipFill>
          <a:blip r:embed="rId2"/>
          <a:stretch>
            <a:fillRect/>
          </a:stretch>
        </p:blipFill>
        <p:spPr>
          <a:xfrm>
            <a:off x="21771" y="152400"/>
            <a:ext cx="9144000" cy="1312708"/>
          </a:xfrm>
          <a:prstGeom prst="rect">
            <a:avLst/>
          </a:prstGeom>
        </p:spPr>
      </p:pic>
      <p:pic>
        <p:nvPicPr>
          <p:cNvPr id="3" name="Picture 2">
            <a:extLst>
              <a:ext uri="{FF2B5EF4-FFF2-40B4-BE49-F238E27FC236}">
                <a16:creationId xmlns="" xmlns:a16="http://schemas.microsoft.com/office/drawing/2014/main" id="{885423A5-D675-4E79-968E-86AEABE18655}"/>
              </a:ext>
            </a:extLst>
          </p:cNvPr>
          <p:cNvPicPr>
            <a:picLocks noChangeAspect="1"/>
          </p:cNvPicPr>
          <p:nvPr/>
        </p:nvPicPr>
        <p:blipFill>
          <a:blip r:embed="rId3"/>
          <a:stretch>
            <a:fillRect/>
          </a:stretch>
        </p:blipFill>
        <p:spPr>
          <a:xfrm>
            <a:off x="193221" y="3407229"/>
            <a:ext cx="8801100" cy="2571750"/>
          </a:xfrm>
          <a:prstGeom prst="rect">
            <a:avLst/>
          </a:prstGeom>
        </p:spPr>
      </p:pic>
      <p:sp>
        <p:nvSpPr>
          <p:cNvPr id="4" name="TextBox 3">
            <a:extLst>
              <a:ext uri="{FF2B5EF4-FFF2-40B4-BE49-F238E27FC236}">
                <a16:creationId xmlns="" xmlns:a16="http://schemas.microsoft.com/office/drawing/2014/main" id="{9F428E8D-0412-4647-A2B3-ACB94DAC7D7D}"/>
              </a:ext>
            </a:extLst>
          </p:cNvPr>
          <p:cNvSpPr txBox="1"/>
          <p:nvPr/>
        </p:nvSpPr>
        <p:spPr>
          <a:xfrm>
            <a:off x="234521" y="6182380"/>
            <a:ext cx="8781571" cy="523220"/>
          </a:xfrm>
          <a:prstGeom prst="rect">
            <a:avLst/>
          </a:prstGeom>
          <a:noFill/>
        </p:spPr>
        <p:txBody>
          <a:bodyPr wrap="none" rtlCol="0">
            <a:spAutoFit/>
          </a:bodyPr>
          <a:lstStyle/>
          <a:p>
            <a:r>
              <a:rPr lang="en-US" dirty="0">
                <a:solidFill>
                  <a:schemeClr val="tx1"/>
                </a:solidFill>
              </a:rPr>
              <a:t>Barnett ML, </a:t>
            </a:r>
            <a:r>
              <a:rPr lang="en-US" dirty="0" err="1">
                <a:solidFill>
                  <a:schemeClr val="tx1"/>
                </a:solidFill>
              </a:rPr>
              <a:t>Olenski</a:t>
            </a:r>
            <a:r>
              <a:rPr lang="en-US" dirty="0">
                <a:solidFill>
                  <a:schemeClr val="tx1"/>
                </a:solidFill>
              </a:rPr>
              <a:t> AR, Jena AB. Opioid-prescribing patterns of emergency physicians and risk of long-term</a:t>
            </a:r>
          </a:p>
          <a:p>
            <a:r>
              <a:rPr lang="en-US" dirty="0">
                <a:solidFill>
                  <a:schemeClr val="tx1"/>
                </a:solidFill>
              </a:rPr>
              <a:t>use. </a:t>
            </a:r>
            <a:r>
              <a:rPr lang="en-US" dirty="0">
                <a:hlinkClick r:id="rId4"/>
              </a:rPr>
              <a:t>N </a:t>
            </a:r>
            <a:r>
              <a:rPr lang="en-US" dirty="0" err="1">
                <a:hlinkClick r:id="rId4"/>
              </a:rPr>
              <a:t>Engl</a:t>
            </a:r>
            <a:r>
              <a:rPr lang="en-US" dirty="0">
                <a:hlinkClick r:id="rId4"/>
              </a:rPr>
              <a:t> J Med. 2017 Feb 16; 376(7): 663–673.</a:t>
            </a:r>
            <a:endParaRPr lang="en-US" dirty="0">
              <a:solidFill>
                <a:schemeClr val="tx1"/>
              </a:solidFill>
            </a:endParaRPr>
          </a:p>
        </p:txBody>
      </p:sp>
      <p:sp>
        <p:nvSpPr>
          <p:cNvPr id="6" name="Text Placeholder 5">
            <a:extLst>
              <a:ext uri="{FF2B5EF4-FFF2-40B4-BE49-F238E27FC236}">
                <a16:creationId xmlns="" xmlns:a16="http://schemas.microsoft.com/office/drawing/2014/main" id="{98EBD9C8-3F01-42FA-AE73-BDD7416A7E23}"/>
              </a:ext>
            </a:extLst>
          </p:cNvPr>
          <p:cNvSpPr>
            <a:spLocks noGrp="1"/>
          </p:cNvSpPr>
          <p:nvPr>
            <p:ph type="body" idx="1"/>
          </p:nvPr>
        </p:nvSpPr>
        <p:spPr/>
        <p:txBody>
          <a:bodyPr/>
          <a:lstStyle/>
          <a:p>
            <a:r>
              <a:rPr lang="en-US" sz="2600" dirty="0">
                <a:solidFill>
                  <a:schemeClr val="tx1"/>
                </a:solidFill>
                <a:latin typeface="Georgia" panose="02040502050405020303" pitchFamily="18" charset="0"/>
              </a:rPr>
              <a:t> 215,678 patients who received treatment from low-intensity prescribers and 161,951 patients who received treatment from high-intensity prescribers</a:t>
            </a:r>
          </a:p>
        </p:txBody>
      </p:sp>
    </p:spTree>
    <p:extLst>
      <p:ext uri="{BB962C8B-B14F-4D97-AF65-F5344CB8AC3E}">
        <p14:creationId xmlns:p14="http://schemas.microsoft.com/office/powerpoint/2010/main" val="179771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B6846A-70D4-4CE2-AC75-19A6145A1FC7}"/>
              </a:ext>
            </a:extLst>
          </p:cNvPr>
          <p:cNvSpPr>
            <a:spLocks noGrp="1"/>
          </p:cNvSpPr>
          <p:nvPr>
            <p:ph type="title"/>
          </p:nvPr>
        </p:nvSpPr>
        <p:spPr/>
        <p:txBody>
          <a:bodyPr/>
          <a:lstStyle/>
          <a:p>
            <a:r>
              <a:rPr lang="en-US" dirty="0">
                <a:solidFill>
                  <a:srgbClr val="FFFF00"/>
                </a:solidFill>
                <a:latin typeface="Georgia" panose="02040502050405020303" pitchFamily="18" charset="0"/>
              </a:rPr>
              <a:t>High-intensity versus Low-intensity prescribing</a:t>
            </a:r>
          </a:p>
        </p:txBody>
      </p:sp>
      <p:sp>
        <p:nvSpPr>
          <p:cNvPr id="3" name="Text Placeholder 2">
            <a:extLst>
              <a:ext uri="{FF2B5EF4-FFF2-40B4-BE49-F238E27FC236}">
                <a16:creationId xmlns="" xmlns:a16="http://schemas.microsoft.com/office/drawing/2014/main" id="{E1C61670-C641-4EED-ABD8-4CDDBE0806F6}"/>
              </a:ext>
            </a:extLst>
          </p:cNvPr>
          <p:cNvSpPr>
            <a:spLocks noGrp="1"/>
          </p:cNvSpPr>
          <p:nvPr>
            <p:ph type="body" idx="1"/>
          </p:nvPr>
        </p:nvSpPr>
        <p:spPr/>
        <p:txBody>
          <a:bodyPr/>
          <a:lstStyle/>
          <a:p>
            <a:r>
              <a:rPr lang="en-US" dirty="0">
                <a:solidFill>
                  <a:schemeClr val="tx1"/>
                </a:solidFill>
                <a:latin typeface="Georgia" panose="02040502050405020303" pitchFamily="18" charset="0"/>
              </a:rPr>
              <a:t>In 2015, the most recent year for which there are data, </a:t>
            </a:r>
            <a:r>
              <a:rPr lang="en-US" dirty="0">
                <a:solidFill>
                  <a:schemeClr val="tx1"/>
                </a:solidFill>
                <a:latin typeface="Georgia" panose="02040502050405020303" pitchFamily="18" charset="0"/>
                <a:hlinkClick r:id="rId2">
                  <a:extLst>
                    <a:ext uri="{A12FA001-AC4F-418D-AE19-62706E023703}">
                      <ahyp:hlinkClr xmlns="" xmlns:ahyp="http://schemas.microsoft.com/office/drawing/2018/hyperlinkcolor" val="tx"/>
                    </a:ext>
                  </a:extLst>
                </a:hlinkClick>
              </a:rPr>
              <a:t>six times more opioids per resident were prescribed in high-prescribing counties versus the lowest-prescribing ones</a:t>
            </a:r>
            <a:r>
              <a:rPr lang="en-US" dirty="0">
                <a:solidFill>
                  <a:schemeClr val="tx1"/>
                </a:solidFill>
                <a:latin typeface="Georgia" panose="02040502050405020303" pitchFamily="18" charset="0"/>
              </a:rPr>
              <a:t>. </a:t>
            </a:r>
          </a:p>
          <a:p>
            <a:r>
              <a:rPr lang="en-US" dirty="0">
                <a:solidFill>
                  <a:schemeClr val="tx1"/>
                </a:solidFill>
                <a:latin typeface="Georgia" panose="02040502050405020303" pitchFamily="18" charset="0"/>
              </a:rPr>
              <a:t>Lack of consistency in prescribing habits — and in provider education and protocols.</a:t>
            </a:r>
          </a:p>
        </p:txBody>
      </p:sp>
      <p:sp>
        <p:nvSpPr>
          <p:cNvPr id="4" name="TextBox 3">
            <a:extLst>
              <a:ext uri="{FF2B5EF4-FFF2-40B4-BE49-F238E27FC236}">
                <a16:creationId xmlns="" xmlns:a16="http://schemas.microsoft.com/office/drawing/2014/main" id="{6708485E-2D85-4AD0-8D20-DF166E5F3768}"/>
              </a:ext>
            </a:extLst>
          </p:cNvPr>
          <p:cNvSpPr txBox="1"/>
          <p:nvPr/>
        </p:nvSpPr>
        <p:spPr>
          <a:xfrm>
            <a:off x="457200" y="6477000"/>
            <a:ext cx="1002197" cy="307777"/>
          </a:xfrm>
          <a:prstGeom prst="rect">
            <a:avLst/>
          </a:prstGeom>
          <a:noFill/>
        </p:spPr>
        <p:txBody>
          <a:bodyPr wrap="none" rtlCol="0">
            <a:spAutoFit/>
          </a:bodyPr>
          <a:lstStyle/>
          <a:p>
            <a:r>
              <a:rPr lang="en-US" dirty="0"/>
              <a:t>CDC Data</a:t>
            </a:r>
          </a:p>
        </p:txBody>
      </p:sp>
    </p:spTree>
    <p:extLst>
      <p:ext uri="{BB962C8B-B14F-4D97-AF65-F5344CB8AC3E}">
        <p14:creationId xmlns:p14="http://schemas.microsoft.com/office/powerpoint/2010/main" val="3714097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CC116FB-5CA2-45E8-B503-555F6B86D3F2}"/>
              </a:ext>
            </a:extLst>
          </p:cNvPr>
          <p:cNvSpPr>
            <a:spLocks noGrp="1"/>
          </p:cNvSpPr>
          <p:nvPr>
            <p:ph type="body" idx="1"/>
          </p:nvPr>
        </p:nvSpPr>
        <p:spPr>
          <a:xfrm>
            <a:off x="424543" y="1828800"/>
            <a:ext cx="8229600" cy="3915683"/>
          </a:xfrm>
        </p:spPr>
        <p:txBody>
          <a:bodyPr/>
          <a:lstStyle/>
          <a:p>
            <a:pPr fontAlgn="base"/>
            <a:r>
              <a:rPr lang="en-US" sz="2400" dirty="0">
                <a:solidFill>
                  <a:schemeClr val="tx1"/>
                </a:solidFill>
                <a:latin typeface="Georgia" panose="02040502050405020303" pitchFamily="18" charset="0"/>
              </a:rPr>
              <a:t>To provide better care for patients with opioid use disorder and those at risk for developing it, </a:t>
            </a:r>
            <a:r>
              <a:rPr lang="en-US" sz="2400" dirty="0">
                <a:solidFill>
                  <a:schemeClr val="tx1"/>
                </a:solidFill>
                <a:latin typeface="Georgia" panose="02040502050405020303" pitchFamily="18" charset="0"/>
                <a:hlinkClick r:id="rId2">
                  <a:extLst>
                    <a:ext uri="{A12FA001-AC4F-418D-AE19-62706E023703}">
                      <ahyp:hlinkClr xmlns="" xmlns:ahyp="http://schemas.microsoft.com/office/drawing/2018/hyperlinkcolor" val="tx"/>
                    </a:ext>
                  </a:extLst>
                </a:hlinkClick>
              </a:rPr>
              <a:t>clinicians, as well as medical students and residents</a:t>
            </a:r>
            <a:r>
              <a:rPr lang="en-US" sz="2400" dirty="0">
                <a:solidFill>
                  <a:schemeClr val="tx1"/>
                </a:solidFill>
                <a:latin typeface="Georgia" panose="02040502050405020303" pitchFamily="18" charset="0"/>
              </a:rPr>
              <a:t>, need to be educated in five areas: </a:t>
            </a:r>
          </a:p>
          <a:p>
            <a:pPr fontAlgn="base"/>
            <a:r>
              <a:rPr lang="en-US" sz="2200" dirty="0">
                <a:solidFill>
                  <a:schemeClr val="tx1"/>
                </a:solidFill>
                <a:latin typeface="Georgia" panose="02040502050405020303" pitchFamily="18" charset="0"/>
              </a:rPr>
              <a:t>screening patients </a:t>
            </a:r>
          </a:p>
          <a:p>
            <a:pPr fontAlgn="base"/>
            <a:r>
              <a:rPr lang="en-US" sz="2200" dirty="0">
                <a:solidFill>
                  <a:schemeClr val="tx1"/>
                </a:solidFill>
                <a:latin typeface="Georgia" panose="02040502050405020303" pitchFamily="18" charset="0"/>
              </a:rPr>
              <a:t>prescribing appropriately, including using prescription drug monitoring programs (PDMPs); </a:t>
            </a:r>
          </a:p>
          <a:p>
            <a:pPr fontAlgn="base"/>
            <a:r>
              <a:rPr lang="en-US" sz="2200" dirty="0">
                <a:solidFill>
                  <a:schemeClr val="tx1"/>
                </a:solidFill>
                <a:latin typeface="Georgia" panose="02040502050405020303" pitchFamily="18" charset="0"/>
              </a:rPr>
              <a:t>communicating with patients about pain management alternatives</a:t>
            </a:r>
          </a:p>
          <a:p>
            <a:pPr fontAlgn="base"/>
            <a:r>
              <a:rPr lang="en-US" sz="2200" dirty="0">
                <a:solidFill>
                  <a:schemeClr val="tx1"/>
                </a:solidFill>
                <a:latin typeface="Georgia" panose="02040502050405020303" pitchFamily="18" charset="0"/>
              </a:rPr>
              <a:t>the effectiveness of naloxone and substance use treatment options, including medication-assisted treatment (MAT)</a:t>
            </a:r>
          </a:p>
          <a:p>
            <a:pPr fontAlgn="base"/>
            <a:r>
              <a:rPr lang="en-US" sz="2200" dirty="0">
                <a:solidFill>
                  <a:schemeClr val="tx1"/>
                </a:solidFill>
                <a:latin typeface="Georgia" panose="02040502050405020303" pitchFamily="18" charset="0"/>
              </a:rPr>
              <a:t>understanding and addressing bias and stigma.</a:t>
            </a:r>
            <a:r>
              <a:rPr lang="en-US" sz="2400" dirty="0">
                <a:solidFill>
                  <a:schemeClr val="tx1"/>
                </a:solidFill>
                <a:latin typeface="Georgia" panose="02040502050405020303" pitchFamily="18" charset="0"/>
              </a:rPr>
              <a:t/>
            </a:r>
            <a:br>
              <a:rPr lang="en-US" sz="2400" dirty="0">
                <a:solidFill>
                  <a:schemeClr val="tx1"/>
                </a:solidFill>
                <a:latin typeface="Georgia" panose="02040502050405020303" pitchFamily="18" charset="0"/>
              </a:rPr>
            </a:br>
            <a:endParaRPr lang="en-US" sz="2400" dirty="0">
              <a:solidFill>
                <a:schemeClr val="tx1"/>
              </a:solidFill>
              <a:latin typeface="Georgia" panose="02040502050405020303" pitchFamily="18" charset="0"/>
            </a:endParaRPr>
          </a:p>
        </p:txBody>
      </p:sp>
      <p:pic>
        <p:nvPicPr>
          <p:cNvPr id="4" name="Picture 3">
            <a:extLst>
              <a:ext uri="{FF2B5EF4-FFF2-40B4-BE49-F238E27FC236}">
                <a16:creationId xmlns="" xmlns:a16="http://schemas.microsoft.com/office/drawing/2014/main" id="{EC76E65F-CF40-48E4-85CC-CEE2E198A8CE}"/>
              </a:ext>
            </a:extLst>
          </p:cNvPr>
          <p:cNvPicPr>
            <a:picLocks noChangeAspect="1"/>
          </p:cNvPicPr>
          <p:nvPr/>
        </p:nvPicPr>
        <p:blipFill>
          <a:blip r:embed="rId3"/>
          <a:stretch>
            <a:fillRect/>
          </a:stretch>
        </p:blipFill>
        <p:spPr>
          <a:xfrm>
            <a:off x="424543" y="109538"/>
            <a:ext cx="2914650" cy="1371600"/>
          </a:xfrm>
          <a:prstGeom prst="rect">
            <a:avLst/>
          </a:prstGeom>
        </p:spPr>
      </p:pic>
      <p:pic>
        <p:nvPicPr>
          <p:cNvPr id="5" name="Picture 4">
            <a:extLst>
              <a:ext uri="{FF2B5EF4-FFF2-40B4-BE49-F238E27FC236}">
                <a16:creationId xmlns="" xmlns:a16="http://schemas.microsoft.com/office/drawing/2014/main" id="{E763F69E-FAB8-4EE0-AB00-D9A925228AD9}"/>
              </a:ext>
            </a:extLst>
          </p:cNvPr>
          <p:cNvPicPr>
            <a:picLocks noChangeAspect="1"/>
          </p:cNvPicPr>
          <p:nvPr/>
        </p:nvPicPr>
        <p:blipFill>
          <a:blip r:embed="rId4"/>
          <a:stretch>
            <a:fillRect/>
          </a:stretch>
        </p:blipFill>
        <p:spPr>
          <a:xfrm>
            <a:off x="4191000" y="10886"/>
            <a:ext cx="4314825" cy="1985543"/>
          </a:xfrm>
          <a:prstGeom prst="rect">
            <a:avLst/>
          </a:prstGeom>
        </p:spPr>
      </p:pic>
    </p:spTree>
    <p:extLst>
      <p:ext uri="{BB962C8B-B14F-4D97-AF65-F5344CB8AC3E}">
        <p14:creationId xmlns:p14="http://schemas.microsoft.com/office/powerpoint/2010/main" val="2558328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A46E24A-074F-4A02-9C2D-9008604E8DD3}"/>
              </a:ext>
            </a:extLst>
          </p:cNvPr>
          <p:cNvSpPr>
            <a:spLocks noGrp="1"/>
          </p:cNvSpPr>
          <p:nvPr>
            <p:ph type="body" idx="1"/>
          </p:nvPr>
        </p:nvSpPr>
        <p:spPr>
          <a:xfrm>
            <a:off x="457200" y="2133600"/>
            <a:ext cx="8229600" cy="3992563"/>
          </a:xfrm>
        </p:spPr>
        <p:txBody>
          <a:bodyPr/>
          <a:lstStyle/>
          <a:p>
            <a:pPr marL="25400" indent="0">
              <a:buNone/>
            </a:pPr>
            <a:r>
              <a:rPr lang="en-US" dirty="0">
                <a:solidFill>
                  <a:schemeClr val="tx1"/>
                </a:solidFill>
                <a:latin typeface="Georgia" panose="02040502050405020303" pitchFamily="18" charset="0"/>
              </a:rPr>
              <a:t>“To address the variability in prescribing practices, hospitals and health care systems should ensure that clinicians and staff have the appropriate resources at their fingertips, including prescribing guidelines, patient education materials on the risks of opioids, and information on non-opioid pain treatment.”</a:t>
            </a:r>
          </a:p>
        </p:txBody>
      </p:sp>
      <p:pic>
        <p:nvPicPr>
          <p:cNvPr id="4" name="Picture 3">
            <a:extLst>
              <a:ext uri="{FF2B5EF4-FFF2-40B4-BE49-F238E27FC236}">
                <a16:creationId xmlns="" xmlns:a16="http://schemas.microsoft.com/office/drawing/2014/main" id="{275AF834-DCC9-45F3-BC82-1C2D9F5028FE}"/>
              </a:ext>
            </a:extLst>
          </p:cNvPr>
          <p:cNvPicPr>
            <a:picLocks noChangeAspect="1"/>
          </p:cNvPicPr>
          <p:nvPr/>
        </p:nvPicPr>
        <p:blipFill>
          <a:blip r:embed="rId2"/>
          <a:stretch>
            <a:fillRect/>
          </a:stretch>
        </p:blipFill>
        <p:spPr>
          <a:xfrm>
            <a:off x="424543" y="109538"/>
            <a:ext cx="2914650" cy="1371600"/>
          </a:xfrm>
          <a:prstGeom prst="rect">
            <a:avLst/>
          </a:prstGeom>
        </p:spPr>
      </p:pic>
      <p:pic>
        <p:nvPicPr>
          <p:cNvPr id="5" name="Picture 4">
            <a:extLst>
              <a:ext uri="{FF2B5EF4-FFF2-40B4-BE49-F238E27FC236}">
                <a16:creationId xmlns="" xmlns:a16="http://schemas.microsoft.com/office/drawing/2014/main" id="{5554B02C-208F-4A34-A9A5-D596A81EDA78}"/>
              </a:ext>
            </a:extLst>
          </p:cNvPr>
          <p:cNvPicPr>
            <a:picLocks noChangeAspect="1"/>
          </p:cNvPicPr>
          <p:nvPr/>
        </p:nvPicPr>
        <p:blipFill>
          <a:blip r:embed="rId3"/>
          <a:stretch>
            <a:fillRect/>
          </a:stretch>
        </p:blipFill>
        <p:spPr>
          <a:xfrm>
            <a:off x="4191000" y="10886"/>
            <a:ext cx="4314825" cy="1985543"/>
          </a:xfrm>
          <a:prstGeom prst="rect">
            <a:avLst/>
          </a:prstGeom>
        </p:spPr>
      </p:pic>
    </p:spTree>
    <p:extLst>
      <p:ext uri="{BB962C8B-B14F-4D97-AF65-F5344CB8AC3E}">
        <p14:creationId xmlns:p14="http://schemas.microsoft.com/office/powerpoint/2010/main" val="304105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Shape 98"/>
          <p:cNvSpPr/>
          <p:nvPr/>
        </p:nvSpPr>
        <p:spPr>
          <a:xfrm>
            <a:off x="685800" y="5637637"/>
            <a:ext cx="78486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solidFill>
                <a:latin typeface="Georgia" panose="02040502050405020303" pitchFamily="18" charset="0"/>
                <a:ea typeface="Calibri"/>
                <a:cs typeface="Calibri"/>
                <a:sym typeface="Calibri"/>
              </a:rPr>
              <a:t>1 in 4 people who receive prescription opioids long term for non cancer pain in primary care settings struggles with addiction.</a:t>
            </a:r>
            <a:endParaRPr sz="2400" dirty="0">
              <a:solidFill>
                <a:schemeClr val="tx1"/>
              </a:solidFill>
              <a:latin typeface="Georgia" panose="02040502050405020303" pitchFamily="18" charset="0"/>
            </a:endParaRPr>
          </a:p>
        </p:txBody>
      </p:sp>
      <p:sp>
        <p:nvSpPr>
          <p:cNvPr id="99" name="Shape 99"/>
          <p:cNvSpPr/>
          <p:nvPr/>
        </p:nvSpPr>
        <p:spPr>
          <a:xfrm>
            <a:off x="685800" y="4714307"/>
            <a:ext cx="78486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solidFill>
                <a:latin typeface="Georgia" panose="02040502050405020303" pitchFamily="18" charset="0"/>
                <a:ea typeface="Calibri"/>
                <a:cs typeface="Calibri"/>
                <a:sym typeface="Calibri"/>
              </a:rPr>
              <a:t>1 in 20 people have admitted to taking prescription opioids for nonmedical purposes within the last year.</a:t>
            </a:r>
            <a:endParaRPr sz="2400" dirty="0">
              <a:solidFill>
                <a:schemeClr val="tx1"/>
              </a:solidFill>
              <a:latin typeface="Georgia" panose="02040502050405020303" pitchFamily="18" charset="0"/>
            </a:endParaRPr>
          </a:p>
        </p:txBody>
      </p:sp>
      <p:sp>
        <p:nvSpPr>
          <p:cNvPr id="2" name="Rectangle 1">
            <a:extLst>
              <a:ext uri="{FF2B5EF4-FFF2-40B4-BE49-F238E27FC236}">
                <a16:creationId xmlns="" xmlns:a16="http://schemas.microsoft.com/office/drawing/2014/main" id="{F44FD542-E405-4701-BAC0-E73F19E4450A}"/>
              </a:ext>
            </a:extLst>
          </p:cNvPr>
          <p:cNvSpPr/>
          <p:nvPr/>
        </p:nvSpPr>
        <p:spPr>
          <a:xfrm>
            <a:off x="685800" y="152400"/>
            <a:ext cx="7848600" cy="830997"/>
          </a:xfrm>
          <a:prstGeom prst="rect">
            <a:avLst/>
          </a:prstGeom>
        </p:spPr>
        <p:txBody>
          <a:bodyPr wrap="square">
            <a:spAutoFit/>
          </a:bodyPr>
          <a:lstStyle/>
          <a:p>
            <a:r>
              <a:rPr lang="en-US" sz="2400" dirty="0">
                <a:solidFill>
                  <a:schemeClr val="tx1"/>
                </a:solidFill>
                <a:latin typeface="Georgia" panose="02040502050405020303" pitchFamily="18" charset="0"/>
              </a:rPr>
              <a:t>From 1999 to 2017, more than 700,000 people have died from a drug overdose.</a:t>
            </a:r>
          </a:p>
        </p:txBody>
      </p:sp>
      <p:sp>
        <p:nvSpPr>
          <p:cNvPr id="3" name="Rectangle 2">
            <a:extLst>
              <a:ext uri="{FF2B5EF4-FFF2-40B4-BE49-F238E27FC236}">
                <a16:creationId xmlns="" xmlns:a16="http://schemas.microsoft.com/office/drawing/2014/main" id="{3BFBAD63-7E67-4DA4-B7C7-D7AB26C5FD93}"/>
              </a:ext>
            </a:extLst>
          </p:cNvPr>
          <p:cNvSpPr/>
          <p:nvPr/>
        </p:nvSpPr>
        <p:spPr>
          <a:xfrm>
            <a:off x="685800" y="1108211"/>
            <a:ext cx="7848600" cy="830997"/>
          </a:xfrm>
          <a:prstGeom prst="rect">
            <a:avLst/>
          </a:prstGeom>
        </p:spPr>
        <p:txBody>
          <a:bodyPr wrap="square">
            <a:spAutoFit/>
          </a:bodyPr>
          <a:lstStyle/>
          <a:p>
            <a:r>
              <a:rPr lang="en-US" sz="2400" dirty="0">
                <a:solidFill>
                  <a:schemeClr val="tx1"/>
                </a:solidFill>
                <a:latin typeface="Georgia" panose="02040502050405020303" pitchFamily="18" charset="0"/>
              </a:rPr>
              <a:t>Around 68% of the more than 70,200 drug overdose deaths in 2017 involved an opioid.</a:t>
            </a:r>
          </a:p>
        </p:txBody>
      </p:sp>
      <p:sp>
        <p:nvSpPr>
          <p:cNvPr id="4" name="Rectangle 3">
            <a:extLst>
              <a:ext uri="{FF2B5EF4-FFF2-40B4-BE49-F238E27FC236}">
                <a16:creationId xmlns="" xmlns:a16="http://schemas.microsoft.com/office/drawing/2014/main" id="{15EBE780-DA42-49C2-8B3F-35B69D427306}"/>
              </a:ext>
            </a:extLst>
          </p:cNvPr>
          <p:cNvSpPr/>
          <p:nvPr/>
        </p:nvSpPr>
        <p:spPr>
          <a:xfrm>
            <a:off x="685800" y="2064022"/>
            <a:ext cx="7848600" cy="1569660"/>
          </a:xfrm>
          <a:prstGeom prst="rect">
            <a:avLst/>
          </a:prstGeom>
        </p:spPr>
        <p:txBody>
          <a:bodyPr wrap="square">
            <a:spAutoFit/>
          </a:bodyPr>
          <a:lstStyle/>
          <a:p>
            <a:r>
              <a:rPr lang="en-US" sz="2400" dirty="0">
                <a:solidFill>
                  <a:schemeClr val="tx1"/>
                </a:solidFill>
                <a:latin typeface="Georgia" panose="02040502050405020303" pitchFamily="18" charset="0"/>
              </a:rPr>
              <a:t>In 2017, the number of overdose deaths involving opioids (including prescription opioids and illegal opioids like heroin and illicitly manufactured fentanyl) was 6 times higher than in 1999.</a:t>
            </a:r>
          </a:p>
        </p:txBody>
      </p:sp>
      <p:sp>
        <p:nvSpPr>
          <p:cNvPr id="5" name="Rectangle 4">
            <a:extLst>
              <a:ext uri="{FF2B5EF4-FFF2-40B4-BE49-F238E27FC236}">
                <a16:creationId xmlns="" xmlns:a16="http://schemas.microsoft.com/office/drawing/2014/main" id="{49D7C25D-DA4F-4E64-90A9-0BA833DA0BC9}"/>
              </a:ext>
            </a:extLst>
          </p:cNvPr>
          <p:cNvSpPr/>
          <p:nvPr/>
        </p:nvSpPr>
        <p:spPr>
          <a:xfrm>
            <a:off x="685800" y="3758496"/>
            <a:ext cx="7848600" cy="830997"/>
          </a:xfrm>
          <a:prstGeom prst="rect">
            <a:avLst/>
          </a:prstGeom>
        </p:spPr>
        <p:txBody>
          <a:bodyPr wrap="square">
            <a:spAutoFit/>
          </a:bodyPr>
          <a:lstStyle/>
          <a:p>
            <a:r>
              <a:rPr lang="en-US" sz="2400" dirty="0">
                <a:solidFill>
                  <a:schemeClr val="tx1"/>
                </a:solidFill>
                <a:latin typeface="Georgia" panose="02040502050405020303" pitchFamily="18" charset="0"/>
              </a:rPr>
              <a:t>On average, 130 Americans die every day from an opioid overdose.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mph" presetSubtype="0" grpId="1" nodeType="clickEffect">
                                  <p:stCondLst>
                                    <p:cond delay="0"/>
                                  </p:stCondLst>
                                  <p:childTnLst>
                                    <p:set>
                                      <p:cBhvr>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par>
                          <p:cTn id="26" fill="hold">
                            <p:stCondLst>
                              <p:cond delay="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childTnLst>
                                    <p:set>
                                      <p:cBhvr>
                                        <p:cTn id="34" dur="indefinite"/>
                                        <p:tgtEl>
                                          <p:spTgt spid="5"/>
                                        </p:tgtEl>
                                        <p:attrNameLst>
                                          <p:attrName>style.opacity</p:attrName>
                                        </p:attrNameLst>
                                      </p:cBhvr>
                                      <p:to>
                                        <p:strVal val="0.5"/>
                                      </p:to>
                                    </p:set>
                                    <p:animEffect filter="image" prLst="opacity: 0.5">
                                      <p:cBhvr rctx="IE">
                                        <p:cTn id="35" dur="indefinite"/>
                                        <p:tgtEl>
                                          <p:spTgt spid="5"/>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99"/>
                                        </p:tgtEl>
                                        <p:attrNameLst>
                                          <p:attrName>style.visibility</p:attrName>
                                        </p:attrNameLst>
                                      </p:cBhvr>
                                      <p:to>
                                        <p:strVal val="visible"/>
                                      </p:to>
                                    </p:set>
                                    <p:anim calcmode="lin" valueType="num">
                                      <p:cBhvr additive="base">
                                        <p:cTn id="38" dur="500" fill="hold"/>
                                        <p:tgtEl>
                                          <p:spTgt spid="99"/>
                                        </p:tgtEl>
                                        <p:attrNameLst>
                                          <p:attrName>ppt_x</p:attrName>
                                        </p:attrNameLst>
                                      </p:cBhvr>
                                      <p:tavLst>
                                        <p:tav tm="0">
                                          <p:val>
                                            <p:strVal val="#ppt_x"/>
                                          </p:val>
                                        </p:tav>
                                        <p:tav tm="100000">
                                          <p:val>
                                            <p:strVal val="#ppt_x"/>
                                          </p:val>
                                        </p:tav>
                                      </p:tavLst>
                                    </p:anim>
                                    <p:anim calcmode="lin" valueType="num">
                                      <p:cBhvr additive="base">
                                        <p:cTn id="39"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p:cTn id="43" dur="indefinite"/>
                                        <p:tgtEl>
                                          <p:spTgt spid="99"/>
                                        </p:tgtEl>
                                        <p:attrNameLst>
                                          <p:attrName>style.opacity</p:attrName>
                                        </p:attrNameLst>
                                      </p:cBhvr>
                                      <p:to>
                                        <p:strVal val="0.5"/>
                                      </p:to>
                                    </p:set>
                                    <p:animEffect filter="image" prLst="opacity: 0.5">
                                      <p:cBhvr rctx="IE">
                                        <p:cTn id="44" dur="indefinite"/>
                                        <p:tgtEl>
                                          <p:spTgt spid="99"/>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fill="hold"/>
                                        <p:tgtEl>
                                          <p:spTgt spid="98"/>
                                        </p:tgtEl>
                                        <p:attrNameLst>
                                          <p:attrName>ppt_x</p:attrName>
                                        </p:attrNameLst>
                                      </p:cBhvr>
                                      <p:tavLst>
                                        <p:tav tm="0">
                                          <p:val>
                                            <p:strVal val="#ppt_x"/>
                                          </p:val>
                                        </p:tav>
                                        <p:tav tm="100000">
                                          <p:val>
                                            <p:strVal val="#ppt_x"/>
                                          </p:val>
                                        </p:tav>
                                      </p:tavLst>
                                    </p:anim>
                                    <p:anim calcmode="lin" valueType="num">
                                      <p:cBhvr additive="base">
                                        <p:cTn id="4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99" grpId="1"/>
      <p:bldP spid="2" grpId="0"/>
      <p:bldP spid="3" grpId="0"/>
      <p:bldP spid="3" grpId="1"/>
      <p:bldP spid="4" grpId="0"/>
      <p:bldP spid="4" grpId="1"/>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F9562-3C66-45AE-BE7A-07B2BEE3F70E}"/>
              </a:ext>
            </a:extLst>
          </p:cNvPr>
          <p:cNvSpPr>
            <a:spLocks noGrp="1"/>
          </p:cNvSpPr>
          <p:nvPr>
            <p:ph type="title"/>
          </p:nvPr>
        </p:nvSpPr>
        <p:spPr/>
        <p:txBody>
          <a:bodyPr/>
          <a:lstStyle/>
          <a:p>
            <a:r>
              <a:rPr lang="en-US" dirty="0">
                <a:solidFill>
                  <a:srgbClr val="FFFF00"/>
                </a:solidFill>
                <a:latin typeface="Georgia" panose="02040502050405020303" pitchFamily="18" charset="0"/>
              </a:rPr>
              <a:t>Opioid Law 4: Electronic prescriptions by 1/1/2021</a:t>
            </a:r>
          </a:p>
        </p:txBody>
      </p:sp>
      <p:sp>
        <p:nvSpPr>
          <p:cNvPr id="3" name="Text Placeholder 2">
            <a:extLst>
              <a:ext uri="{FF2B5EF4-FFF2-40B4-BE49-F238E27FC236}">
                <a16:creationId xmlns="" xmlns:a16="http://schemas.microsoft.com/office/drawing/2014/main" id="{6E8BC110-E0B9-4F21-8B1C-D5177EF3B97D}"/>
              </a:ext>
            </a:extLst>
          </p:cNvPr>
          <p:cNvSpPr>
            <a:spLocks noGrp="1"/>
          </p:cNvSpPr>
          <p:nvPr>
            <p:ph type="body" idx="1"/>
          </p:nvPr>
        </p:nvSpPr>
        <p:spPr/>
        <p:txBody>
          <a:bodyPr/>
          <a:lstStyle/>
          <a:p>
            <a:r>
              <a:rPr lang="en-US" dirty="0">
                <a:solidFill>
                  <a:schemeClr val="tx1"/>
                </a:solidFill>
                <a:latin typeface="Georgia" panose="02040502050405020303" pitchFamily="18" charset="0"/>
              </a:rPr>
              <a:t>DEA has allowed electronic prescribing since 2010</a:t>
            </a:r>
          </a:p>
          <a:p>
            <a:r>
              <a:rPr lang="en-US" dirty="0">
                <a:solidFill>
                  <a:schemeClr val="tx1"/>
                </a:solidFill>
                <a:latin typeface="Georgia" panose="02040502050405020303" pitchFamily="18" charset="0"/>
              </a:rPr>
              <a:t>Done by two factor identification</a:t>
            </a:r>
          </a:p>
          <a:p>
            <a:r>
              <a:rPr lang="en-US" dirty="0">
                <a:solidFill>
                  <a:schemeClr val="tx1"/>
                </a:solidFill>
                <a:latin typeface="Georgia" panose="02040502050405020303" pitchFamily="18" charset="0"/>
              </a:rPr>
              <a:t>Requires additional software</a:t>
            </a:r>
          </a:p>
          <a:p>
            <a:r>
              <a:rPr lang="en-US" dirty="0">
                <a:solidFill>
                  <a:schemeClr val="tx1"/>
                </a:solidFill>
                <a:latin typeface="Georgia" panose="02040502050405020303" pitchFamily="18" charset="0"/>
              </a:rPr>
              <a:t>Will likely save money over time</a:t>
            </a:r>
          </a:p>
          <a:p>
            <a:pPr lvl="1"/>
            <a:r>
              <a:rPr lang="en-US" dirty="0">
                <a:solidFill>
                  <a:schemeClr val="tx1"/>
                </a:solidFill>
                <a:latin typeface="Georgia" panose="02040502050405020303" pitchFamily="18" charset="0"/>
              </a:rPr>
              <a:t> US Department of Justice that found e-prescribing could result in an annualized cost savings potential of $700 million</a:t>
            </a:r>
          </a:p>
          <a:p>
            <a:r>
              <a:rPr lang="en-US" dirty="0">
                <a:solidFill>
                  <a:schemeClr val="tx1"/>
                </a:solidFill>
                <a:latin typeface="Georgia" panose="02040502050405020303" pitchFamily="18" charset="0"/>
              </a:rPr>
              <a:t>Perceived to be efficient by providers. </a:t>
            </a:r>
          </a:p>
        </p:txBody>
      </p:sp>
    </p:spTree>
    <p:extLst>
      <p:ext uri="{BB962C8B-B14F-4D97-AF65-F5344CB8AC3E}">
        <p14:creationId xmlns:p14="http://schemas.microsoft.com/office/powerpoint/2010/main" val="309981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F8AE451-283F-4044-A774-7597F22A6ADC}"/>
              </a:ext>
            </a:extLst>
          </p:cNvPr>
          <p:cNvSpPr>
            <a:spLocks noGrp="1"/>
          </p:cNvSpPr>
          <p:nvPr>
            <p:ph type="body" idx="1"/>
          </p:nvPr>
        </p:nvSpPr>
        <p:spPr/>
        <p:txBody>
          <a:bodyPr/>
          <a:lstStyle/>
          <a:p>
            <a:r>
              <a:rPr lang="en-US" sz="2600" dirty="0">
                <a:solidFill>
                  <a:schemeClr val="tx1"/>
                </a:solidFill>
                <a:latin typeface="Georgia" panose="02040502050405020303" pitchFamily="18" charset="0"/>
              </a:rPr>
              <a:t>Reduce medication errors and adverse drug events</a:t>
            </a:r>
          </a:p>
          <a:p>
            <a:r>
              <a:rPr lang="en-US" sz="2600" dirty="0">
                <a:solidFill>
                  <a:schemeClr val="tx1"/>
                </a:solidFill>
                <a:latin typeface="Georgia" panose="02040502050405020303" pitchFamily="18" charset="0"/>
              </a:rPr>
              <a:t>Improve formulary adherence by prescribers</a:t>
            </a:r>
          </a:p>
          <a:p>
            <a:r>
              <a:rPr lang="en-US" sz="2600" dirty="0">
                <a:solidFill>
                  <a:schemeClr val="tx1"/>
                </a:solidFill>
                <a:latin typeface="Georgia" panose="02040502050405020303" pitchFamily="18" charset="0"/>
              </a:rPr>
              <a:t>Improve patient adherence to prescription medications</a:t>
            </a:r>
          </a:p>
          <a:p>
            <a:r>
              <a:rPr lang="en-US" sz="2600" dirty="0">
                <a:solidFill>
                  <a:schemeClr val="tx1"/>
                </a:solidFill>
                <a:latin typeface="Georgia" panose="02040502050405020303" pitchFamily="18" charset="0"/>
              </a:rPr>
              <a:t>Improve quality of care and reducing healthcare costs</a:t>
            </a:r>
          </a:p>
          <a:p>
            <a:r>
              <a:rPr lang="en-US" sz="2600" dirty="0">
                <a:solidFill>
                  <a:schemeClr val="tx1"/>
                </a:solidFill>
                <a:latin typeface="Georgia" panose="02040502050405020303" pitchFamily="18" charset="0"/>
              </a:rPr>
              <a:t>Potential to reduce prescription forgery and to identify multiple prescribers at the point of prescribing and dispensing</a:t>
            </a:r>
          </a:p>
        </p:txBody>
      </p:sp>
      <p:sp>
        <p:nvSpPr>
          <p:cNvPr id="4" name="Title 1">
            <a:extLst>
              <a:ext uri="{FF2B5EF4-FFF2-40B4-BE49-F238E27FC236}">
                <a16:creationId xmlns="" xmlns:a16="http://schemas.microsoft.com/office/drawing/2014/main" id="{DD3EFC4F-39F7-4253-A944-6CF12C4CD948}"/>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Opioid Law 4: Electronic prescriptions by 1/1/2021</a:t>
            </a:r>
          </a:p>
        </p:txBody>
      </p:sp>
    </p:spTree>
    <p:extLst>
      <p:ext uri="{BB962C8B-B14F-4D97-AF65-F5344CB8AC3E}">
        <p14:creationId xmlns:p14="http://schemas.microsoft.com/office/powerpoint/2010/main" val="855120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52F22-1A84-405F-99FB-0067E0974630}"/>
              </a:ext>
            </a:extLst>
          </p:cNvPr>
          <p:cNvSpPr>
            <a:spLocks noGrp="1"/>
          </p:cNvSpPr>
          <p:nvPr>
            <p:ph type="title"/>
          </p:nvPr>
        </p:nvSpPr>
        <p:spPr/>
        <p:txBody>
          <a:bodyPr/>
          <a:lstStyle/>
          <a:p>
            <a:r>
              <a:rPr lang="en-US" dirty="0">
                <a:solidFill>
                  <a:srgbClr val="FFFF00"/>
                </a:solidFill>
                <a:latin typeface="Georgia" panose="02040502050405020303" pitchFamily="18" charset="0"/>
              </a:rPr>
              <a:t>Is the legislation making a difference?</a:t>
            </a:r>
          </a:p>
        </p:txBody>
      </p:sp>
      <p:sp>
        <p:nvSpPr>
          <p:cNvPr id="3" name="Text Placeholder 2">
            <a:extLst>
              <a:ext uri="{FF2B5EF4-FFF2-40B4-BE49-F238E27FC236}">
                <a16:creationId xmlns="" xmlns:a16="http://schemas.microsoft.com/office/drawing/2014/main" id="{B338867B-7A68-4A16-B886-BB2EDA75DF35}"/>
              </a:ext>
            </a:extLst>
          </p:cNvPr>
          <p:cNvSpPr>
            <a:spLocks noGrp="1"/>
          </p:cNvSpPr>
          <p:nvPr>
            <p:ph type="body" idx="1"/>
          </p:nvPr>
        </p:nvSpPr>
        <p:spPr/>
        <p:txBody>
          <a:bodyPr/>
          <a:lstStyle/>
          <a:p>
            <a:r>
              <a:rPr lang="en-US" dirty="0">
                <a:solidFill>
                  <a:schemeClr val="tx1"/>
                </a:solidFill>
                <a:latin typeface="Georgia" panose="02040502050405020303" pitchFamily="18" charset="0"/>
              </a:rPr>
              <a:t>It’s probably too early to know yet.</a:t>
            </a:r>
          </a:p>
          <a:p>
            <a:r>
              <a:rPr lang="en-US" dirty="0">
                <a:solidFill>
                  <a:schemeClr val="tx1"/>
                </a:solidFill>
                <a:latin typeface="Georgia" panose="02040502050405020303" pitchFamily="18" charset="0"/>
              </a:rPr>
              <a:t>Most of the laws were passed in 2017</a:t>
            </a:r>
          </a:p>
          <a:p>
            <a:r>
              <a:rPr lang="en-US" dirty="0">
                <a:solidFill>
                  <a:schemeClr val="tx1"/>
                </a:solidFill>
                <a:latin typeface="Georgia" panose="02040502050405020303" pitchFamily="18" charset="0"/>
              </a:rPr>
              <a:t>Few studies so far</a:t>
            </a:r>
          </a:p>
        </p:txBody>
      </p:sp>
    </p:spTree>
    <p:extLst>
      <p:ext uri="{BB962C8B-B14F-4D97-AF65-F5344CB8AC3E}">
        <p14:creationId xmlns:p14="http://schemas.microsoft.com/office/powerpoint/2010/main" val="1682105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D45911-8FA7-4345-8E62-EB2E955BB6B4}"/>
              </a:ext>
            </a:extLst>
          </p:cNvPr>
          <p:cNvSpPr>
            <a:spLocks noGrp="1"/>
          </p:cNvSpPr>
          <p:nvPr>
            <p:ph type="title"/>
          </p:nvPr>
        </p:nvSpPr>
        <p:spPr/>
        <p:txBody>
          <a:bodyPr/>
          <a:lstStyle/>
          <a:p>
            <a:r>
              <a:rPr lang="en-US" dirty="0">
                <a:solidFill>
                  <a:srgbClr val="FFFF00"/>
                </a:solidFill>
                <a:latin typeface="Georgia" panose="02040502050405020303" pitchFamily="18" charset="0"/>
              </a:rPr>
              <a:t>Decline in Prescribing</a:t>
            </a:r>
          </a:p>
        </p:txBody>
      </p:sp>
      <p:sp>
        <p:nvSpPr>
          <p:cNvPr id="3" name="Text Placeholder 2">
            <a:extLst>
              <a:ext uri="{FF2B5EF4-FFF2-40B4-BE49-F238E27FC236}">
                <a16:creationId xmlns="" xmlns:a16="http://schemas.microsoft.com/office/drawing/2014/main" id="{73B58FE3-7FE5-457E-9A68-49128CF379FC}"/>
              </a:ext>
            </a:extLst>
          </p:cNvPr>
          <p:cNvSpPr>
            <a:spLocks noGrp="1"/>
          </p:cNvSpPr>
          <p:nvPr>
            <p:ph type="body" idx="1"/>
          </p:nvPr>
        </p:nvSpPr>
        <p:spPr/>
        <p:txBody>
          <a:bodyPr/>
          <a:lstStyle/>
          <a:p>
            <a:r>
              <a:rPr lang="en-US" dirty="0">
                <a:solidFill>
                  <a:schemeClr val="tx1"/>
                </a:solidFill>
                <a:latin typeface="Georgia" panose="02040502050405020303" pitchFamily="18" charset="0"/>
              </a:rPr>
              <a:t>2012 study in WA- decline in dosing of long-acting and high-dose opioids</a:t>
            </a:r>
          </a:p>
          <a:p>
            <a:r>
              <a:rPr lang="en-US" dirty="0">
                <a:solidFill>
                  <a:schemeClr val="tx1"/>
                </a:solidFill>
                <a:latin typeface="Georgia" panose="02040502050405020303" pitchFamily="18" charset="0"/>
              </a:rPr>
              <a:t>2014 study in FL- 27% decline in overdose deaths</a:t>
            </a:r>
          </a:p>
          <a:p>
            <a:r>
              <a:rPr lang="en-US" dirty="0">
                <a:solidFill>
                  <a:schemeClr val="tx1"/>
                </a:solidFill>
                <a:latin typeface="Georgia" panose="02040502050405020303" pitchFamily="18" charset="0"/>
              </a:rPr>
              <a:t>2015 in NY- 29% decrease in overdose deaths</a:t>
            </a:r>
          </a:p>
          <a:p>
            <a:r>
              <a:rPr lang="en-US" dirty="0">
                <a:solidFill>
                  <a:schemeClr val="tx1"/>
                </a:solidFill>
                <a:latin typeface="Georgia" panose="02040502050405020303" pitchFamily="18" charset="0"/>
              </a:rPr>
              <a:t>2018 in IN- decrease in overall opioids prescribed</a:t>
            </a:r>
          </a:p>
        </p:txBody>
      </p:sp>
    </p:spTree>
    <p:extLst>
      <p:ext uri="{BB962C8B-B14F-4D97-AF65-F5344CB8AC3E}">
        <p14:creationId xmlns:p14="http://schemas.microsoft.com/office/powerpoint/2010/main" val="1999288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D68C9-3E7B-438C-9EAB-26A7643016DB}"/>
              </a:ext>
            </a:extLst>
          </p:cNvPr>
          <p:cNvSpPr>
            <a:spLocks noGrp="1"/>
          </p:cNvSpPr>
          <p:nvPr>
            <p:ph type="title"/>
          </p:nvPr>
        </p:nvSpPr>
        <p:spPr/>
        <p:txBody>
          <a:bodyPr/>
          <a:lstStyle/>
          <a:p>
            <a:r>
              <a:rPr lang="en-US" sz="4200" dirty="0">
                <a:solidFill>
                  <a:srgbClr val="FFFF00"/>
                </a:solidFill>
                <a:latin typeface="Georgia" panose="02040502050405020303" pitchFamily="18" charset="0"/>
              </a:rPr>
              <a:t>Impact of Policy Interventions on Postoperative Opioid Prescribing</a:t>
            </a:r>
          </a:p>
        </p:txBody>
      </p:sp>
      <p:sp>
        <p:nvSpPr>
          <p:cNvPr id="3" name="Text Placeholder 2">
            <a:extLst>
              <a:ext uri="{FF2B5EF4-FFF2-40B4-BE49-F238E27FC236}">
                <a16:creationId xmlns="" xmlns:a16="http://schemas.microsoft.com/office/drawing/2014/main" id="{97417259-CD57-4192-8D83-48D99C86B10C}"/>
              </a:ext>
            </a:extLst>
          </p:cNvPr>
          <p:cNvSpPr>
            <a:spLocks noGrp="1"/>
          </p:cNvSpPr>
          <p:nvPr>
            <p:ph type="body" idx="1"/>
          </p:nvPr>
        </p:nvSpPr>
        <p:spPr/>
        <p:txBody>
          <a:bodyPr/>
          <a:lstStyle/>
          <a:p>
            <a:r>
              <a:rPr lang="en-US" dirty="0">
                <a:solidFill>
                  <a:schemeClr val="tx1"/>
                </a:solidFill>
                <a:latin typeface="Georgia" panose="02040502050405020303" pitchFamily="18" charset="0"/>
              </a:rPr>
              <a:t>Vermont 2016-2017. Compared 2016 to July-December 2017 after legislation</a:t>
            </a:r>
          </a:p>
          <a:p>
            <a:r>
              <a:rPr lang="en-US" dirty="0">
                <a:solidFill>
                  <a:schemeClr val="tx1"/>
                </a:solidFill>
                <a:latin typeface="Georgia" panose="02040502050405020303" pitchFamily="18" charset="0"/>
              </a:rPr>
              <a:t>Among the strictest restrictions in the country</a:t>
            </a:r>
          </a:p>
          <a:p>
            <a:r>
              <a:rPr lang="en-US" dirty="0">
                <a:solidFill>
                  <a:schemeClr val="tx1"/>
                </a:solidFill>
                <a:latin typeface="Georgia" panose="02040502050405020303" pitchFamily="18" charset="0"/>
              </a:rPr>
              <a:t>Limits for amount of opioids depending on amount of pain</a:t>
            </a:r>
          </a:p>
          <a:p>
            <a:r>
              <a:rPr lang="en-US" dirty="0">
                <a:solidFill>
                  <a:schemeClr val="tx1"/>
                </a:solidFill>
                <a:latin typeface="Georgia" panose="02040502050405020303" pitchFamily="18" charset="0"/>
              </a:rPr>
              <a:t>42% orthopedic cases, 63% outpatient surgery</a:t>
            </a:r>
          </a:p>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p:txBody>
      </p:sp>
      <p:sp>
        <p:nvSpPr>
          <p:cNvPr id="4" name="TextBox 3">
            <a:extLst>
              <a:ext uri="{FF2B5EF4-FFF2-40B4-BE49-F238E27FC236}">
                <a16:creationId xmlns="" xmlns:a16="http://schemas.microsoft.com/office/drawing/2014/main" id="{EE296DB1-7084-4DDC-91E1-7EDF79753A64}"/>
              </a:ext>
            </a:extLst>
          </p:cNvPr>
          <p:cNvSpPr txBox="1"/>
          <p:nvPr/>
        </p:nvSpPr>
        <p:spPr>
          <a:xfrm>
            <a:off x="457200" y="6308725"/>
            <a:ext cx="10287000" cy="738664"/>
          </a:xfrm>
          <a:prstGeom prst="rect">
            <a:avLst/>
          </a:prstGeom>
          <a:noFill/>
        </p:spPr>
        <p:txBody>
          <a:bodyPr wrap="square" rtlCol="0">
            <a:spAutoFit/>
          </a:bodyPr>
          <a:lstStyle/>
          <a:p>
            <a:r>
              <a:rPr lang="en-US" dirty="0">
                <a:solidFill>
                  <a:schemeClr val="tx1"/>
                </a:solidFill>
              </a:rPr>
              <a:t>MacLean CD, </a:t>
            </a:r>
            <a:r>
              <a:rPr lang="en-US" dirty="0" err="1">
                <a:solidFill>
                  <a:schemeClr val="tx1"/>
                </a:solidFill>
              </a:rPr>
              <a:t>Fujii</a:t>
            </a:r>
            <a:r>
              <a:rPr lang="en-US" dirty="0">
                <a:solidFill>
                  <a:schemeClr val="tx1"/>
                </a:solidFill>
              </a:rPr>
              <a:t> M, Ahern TP, et al. Impact of policy interventions on postoperative opioid prescribing.  Pain Medicine 2019;20(6):1212-18.</a:t>
            </a:r>
          </a:p>
          <a:p>
            <a:endParaRPr lang="en-US" dirty="0">
              <a:solidFill>
                <a:schemeClr val="tx1"/>
              </a:solidFill>
            </a:endParaRPr>
          </a:p>
        </p:txBody>
      </p:sp>
    </p:spTree>
    <p:extLst>
      <p:ext uri="{BB962C8B-B14F-4D97-AF65-F5344CB8AC3E}">
        <p14:creationId xmlns:p14="http://schemas.microsoft.com/office/powerpoint/2010/main" val="3881451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A981FF0-8BF1-43C2-95F0-AE84ECB8F4C0}"/>
              </a:ext>
            </a:extLst>
          </p:cNvPr>
          <p:cNvSpPr>
            <a:spLocks noGrp="1"/>
          </p:cNvSpPr>
          <p:nvPr>
            <p:ph type="title"/>
          </p:nvPr>
        </p:nvSpPr>
        <p:spPr>
          <a:xfrm>
            <a:off x="457200" y="274638"/>
            <a:ext cx="8229600" cy="1143000"/>
          </a:xfrm>
        </p:spPr>
        <p:txBody>
          <a:bodyPr/>
          <a:lstStyle/>
          <a:p>
            <a:r>
              <a:rPr lang="en-US" sz="4200" dirty="0">
                <a:solidFill>
                  <a:srgbClr val="FFFF00"/>
                </a:solidFill>
                <a:latin typeface="Georgia" panose="02040502050405020303" pitchFamily="18" charset="0"/>
              </a:rPr>
              <a:t>Impact of Policy Interventions on Postoperative Opioid Prescribing</a:t>
            </a:r>
          </a:p>
        </p:txBody>
      </p:sp>
      <p:pic>
        <p:nvPicPr>
          <p:cNvPr id="5" name="Picture 4">
            <a:extLst>
              <a:ext uri="{FF2B5EF4-FFF2-40B4-BE49-F238E27FC236}">
                <a16:creationId xmlns="" xmlns:a16="http://schemas.microsoft.com/office/drawing/2014/main" id="{67C1E27B-65CD-4D88-AA69-EF892EADE8E9}"/>
              </a:ext>
            </a:extLst>
          </p:cNvPr>
          <p:cNvPicPr>
            <a:picLocks noChangeAspect="1"/>
          </p:cNvPicPr>
          <p:nvPr/>
        </p:nvPicPr>
        <p:blipFill>
          <a:blip r:embed="rId2"/>
          <a:stretch>
            <a:fillRect/>
          </a:stretch>
        </p:blipFill>
        <p:spPr>
          <a:xfrm>
            <a:off x="1152525" y="1973262"/>
            <a:ext cx="6838950" cy="4610100"/>
          </a:xfrm>
          <a:prstGeom prst="rect">
            <a:avLst/>
          </a:prstGeom>
        </p:spPr>
      </p:pic>
    </p:spTree>
    <p:extLst>
      <p:ext uri="{BB962C8B-B14F-4D97-AF65-F5344CB8AC3E}">
        <p14:creationId xmlns:p14="http://schemas.microsoft.com/office/powerpoint/2010/main" val="4052328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22421-DA1B-4E4A-881D-A9D1924FC0E3}"/>
              </a:ext>
            </a:extLst>
          </p:cNvPr>
          <p:cNvSpPr>
            <a:spLocks noGrp="1"/>
          </p:cNvSpPr>
          <p:nvPr>
            <p:ph type="title"/>
          </p:nvPr>
        </p:nvSpPr>
        <p:spPr/>
        <p:txBody>
          <a:bodyPr/>
          <a:lstStyle/>
          <a:p>
            <a:r>
              <a:rPr lang="en-US" dirty="0">
                <a:solidFill>
                  <a:srgbClr val="FFFF00"/>
                </a:solidFill>
                <a:latin typeface="Georgia" panose="02040502050405020303" pitchFamily="18" charset="0"/>
              </a:rPr>
              <a:t>In conclusion,</a:t>
            </a:r>
          </a:p>
        </p:txBody>
      </p:sp>
      <p:sp>
        <p:nvSpPr>
          <p:cNvPr id="3" name="Text Placeholder 2">
            <a:extLst>
              <a:ext uri="{FF2B5EF4-FFF2-40B4-BE49-F238E27FC236}">
                <a16:creationId xmlns="" xmlns:a16="http://schemas.microsoft.com/office/drawing/2014/main" id="{1BD9EEBB-90A9-4EE1-BF5B-9040C4CFFCA4}"/>
              </a:ext>
            </a:extLst>
          </p:cNvPr>
          <p:cNvSpPr>
            <a:spLocks noGrp="1"/>
          </p:cNvSpPr>
          <p:nvPr>
            <p:ph type="body" idx="1"/>
          </p:nvPr>
        </p:nvSpPr>
        <p:spPr>
          <a:xfrm>
            <a:off x="457200" y="1166018"/>
            <a:ext cx="8229600" cy="4525963"/>
          </a:xfrm>
        </p:spPr>
        <p:txBody>
          <a:bodyPr/>
          <a:lstStyle/>
          <a:p>
            <a:r>
              <a:rPr lang="en-US" dirty="0">
                <a:solidFill>
                  <a:schemeClr val="tx1"/>
                </a:solidFill>
                <a:latin typeface="Georgia" panose="02040502050405020303" pitchFamily="18" charset="0"/>
              </a:rPr>
              <a:t>Opioids have significant risks </a:t>
            </a:r>
          </a:p>
          <a:p>
            <a:r>
              <a:rPr lang="en-US" dirty="0">
                <a:solidFill>
                  <a:schemeClr val="tx1"/>
                </a:solidFill>
                <a:latin typeface="Georgia" panose="02040502050405020303" pitchFamily="18" charset="0"/>
              </a:rPr>
              <a:t>Risk of tolerance, dependence, and possibly addiction</a:t>
            </a:r>
          </a:p>
          <a:p>
            <a:r>
              <a:rPr lang="en-US" dirty="0">
                <a:solidFill>
                  <a:schemeClr val="tx1"/>
                </a:solidFill>
                <a:latin typeface="Georgia" panose="02040502050405020303" pitchFamily="18" charset="0"/>
              </a:rPr>
              <a:t>We are still in an opioid epidemic</a:t>
            </a:r>
          </a:p>
          <a:p>
            <a:r>
              <a:rPr lang="en-US" dirty="0">
                <a:solidFill>
                  <a:schemeClr val="tx1"/>
                </a:solidFill>
                <a:latin typeface="Georgia" panose="02040502050405020303" pitchFamily="18" charset="0"/>
              </a:rPr>
              <a:t>We are over-prescribing opioids</a:t>
            </a:r>
          </a:p>
          <a:p>
            <a:r>
              <a:rPr lang="en-US" dirty="0">
                <a:solidFill>
                  <a:schemeClr val="tx1"/>
                </a:solidFill>
                <a:latin typeface="Georgia" panose="02040502050405020303" pitchFamily="18" charset="0"/>
              </a:rPr>
              <a:t>To come– better access to good chronic pain care, addiction management</a:t>
            </a:r>
          </a:p>
        </p:txBody>
      </p:sp>
      <p:pic>
        <p:nvPicPr>
          <p:cNvPr id="4" name="Picture 8" descr="Image result for poppy plant">
            <a:extLst>
              <a:ext uri="{FF2B5EF4-FFF2-40B4-BE49-F238E27FC236}">
                <a16:creationId xmlns="" xmlns:a16="http://schemas.microsoft.com/office/drawing/2014/main" id="{0D600960-C0F1-4516-A755-7566EDE80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57800"/>
            <a:ext cx="3276600" cy="1419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y plant">
            <a:extLst>
              <a:ext uri="{FF2B5EF4-FFF2-40B4-BE49-F238E27FC236}">
                <a16:creationId xmlns="" xmlns:a16="http://schemas.microsoft.com/office/drawing/2014/main" id="{C23DC4FD-AB1A-4AC6-8431-B8CB5554E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157" y="213665"/>
            <a:ext cx="2180557" cy="135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77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FC8D9-78A9-416D-A2DE-3BA92817391C}"/>
              </a:ext>
            </a:extLst>
          </p:cNvPr>
          <p:cNvSpPr>
            <a:spLocks noGrp="1"/>
          </p:cNvSpPr>
          <p:nvPr>
            <p:ph type="title"/>
          </p:nvPr>
        </p:nvSpPr>
        <p:spPr/>
        <p:txBody>
          <a:bodyPr/>
          <a:lstStyle/>
          <a:p>
            <a:r>
              <a:rPr lang="en-US" dirty="0">
                <a:solidFill>
                  <a:srgbClr val="FFFF00"/>
                </a:solidFill>
                <a:latin typeface="Georgia" panose="02040502050405020303" pitchFamily="18" charset="0"/>
              </a:rPr>
              <a:t>References</a:t>
            </a:r>
          </a:p>
        </p:txBody>
      </p:sp>
      <p:sp>
        <p:nvSpPr>
          <p:cNvPr id="3" name="Text Placeholder 2">
            <a:extLst>
              <a:ext uri="{FF2B5EF4-FFF2-40B4-BE49-F238E27FC236}">
                <a16:creationId xmlns="" xmlns:a16="http://schemas.microsoft.com/office/drawing/2014/main" id="{1532589C-81D7-4AC0-A5B2-B5B1FBCFF0C3}"/>
              </a:ext>
            </a:extLst>
          </p:cNvPr>
          <p:cNvSpPr>
            <a:spLocks noGrp="1"/>
          </p:cNvSpPr>
          <p:nvPr>
            <p:ph type="body" idx="1"/>
          </p:nvPr>
        </p:nvSpPr>
        <p:spPr>
          <a:xfrm>
            <a:off x="457200" y="1417638"/>
            <a:ext cx="8229600" cy="4525963"/>
          </a:xfrm>
        </p:spPr>
        <p:txBody>
          <a:bodyPr/>
          <a:lstStyle/>
          <a:p>
            <a:r>
              <a:rPr lang="en-US" sz="1800" dirty="0">
                <a:solidFill>
                  <a:schemeClr val="tx1"/>
                </a:solidFill>
                <a:latin typeface="Georgia" panose="02040502050405020303" pitchFamily="18" charset="0"/>
              </a:rPr>
              <a:t>Yarborough BJ, Stumbo SP, </a:t>
            </a:r>
            <a:r>
              <a:rPr lang="en-US" sz="1800" dirty="0" err="1">
                <a:solidFill>
                  <a:schemeClr val="tx1"/>
                </a:solidFill>
                <a:latin typeface="Georgia" panose="02040502050405020303" pitchFamily="18" charset="0"/>
              </a:rPr>
              <a:t>Stoneburner</a:t>
            </a:r>
            <a:r>
              <a:rPr lang="en-US" sz="1800" dirty="0">
                <a:solidFill>
                  <a:schemeClr val="tx1"/>
                </a:solidFill>
                <a:latin typeface="Georgia" panose="02040502050405020303" pitchFamily="18" charset="0"/>
              </a:rPr>
              <a:t>  et al. Correlates of Benzodiazepine Use and Adverse Outcomes Among Patients with Chronic Pain Prescribed Long-term Opioid Therapy. Pain Medicine 2019;20(6):1148-55.</a:t>
            </a:r>
          </a:p>
          <a:p>
            <a:r>
              <a:rPr lang="en-US" sz="1800" dirty="0">
                <a:solidFill>
                  <a:schemeClr val="tx1"/>
                </a:solidFill>
                <a:latin typeface="Georgia" panose="02040502050405020303" pitchFamily="18" charset="0"/>
              </a:rPr>
              <a:t>Jones C, </a:t>
            </a:r>
            <a:r>
              <a:rPr lang="en-US" sz="1800" dirty="0" err="1">
                <a:solidFill>
                  <a:schemeClr val="tx1"/>
                </a:solidFill>
                <a:latin typeface="Georgia" panose="02040502050405020303" pitchFamily="18" charset="0"/>
              </a:rPr>
              <a:t>Paulozzi</a:t>
            </a:r>
            <a:r>
              <a:rPr lang="en-US" sz="1800" dirty="0">
                <a:solidFill>
                  <a:schemeClr val="tx1"/>
                </a:solidFill>
                <a:latin typeface="Georgia" panose="02040502050405020303" pitchFamily="18" charset="0"/>
              </a:rPr>
              <a:t> L, Mack K. Sources of prescription opioid pain relievers by frequency of past-year nonmedical use: United States, 2008-2011. JAMA Int Med 2014; 174(5):802-3.</a:t>
            </a:r>
          </a:p>
          <a:p>
            <a:r>
              <a:rPr lang="en-US" sz="1800" dirty="0">
                <a:solidFill>
                  <a:schemeClr val="tx1"/>
                </a:solidFill>
                <a:latin typeface="Georgia" panose="02040502050405020303" pitchFamily="18" charset="0"/>
              </a:rPr>
              <a:t>Brummett CM, </a:t>
            </a:r>
            <a:r>
              <a:rPr lang="en-US" sz="1800" dirty="0" err="1">
                <a:solidFill>
                  <a:schemeClr val="tx1"/>
                </a:solidFill>
                <a:latin typeface="Georgia" panose="02040502050405020303" pitchFamily="18" charset="0"/>
              </a:rPr>
              <a:t>Waljee</a:t>
            </a:r>
            <a:r>
              <a:rPr lang="en-US" sz="1800" dirty="0">
                <a:solidFill>
                  <a:schemeClr val="tx1"/>
                </a:solidFill>
                <a:latin typeface="Georgia" panose="02040502050405020303" pitchFamily="18" charset="0"/>
              </a:rPr>
              <a:t> JF, </a:t>
            </a:r>
            <a:r>
              <a:rPr lang="en-US" sz="1800" dirty="0" err="1">
                <a:solidFill>
                  <a:schemeClr val="tx1"/>
                </a:solidFill>
                <a:latin typeface="Georgia" panose="02040502050405020303" pitchFamily="18" charset="0"/>
              </a:rPr>
              <a:t>Goesling</a:t>
            </a:r>
            <a:r>
              <a:rPr lang="en-US" sz="1800" dirty="0">
                <a:solidFill>
                  <a:schemeClr val="tx1"/>
                </a:solidFill>
                <a:latin typeface="Georgia" panose="02040502050405020303" pitchFamily="18" charset="0"/>
              </a:rPr>
              <a:t> J. New Persistent Opioid Use After Minor and Major Surgical Procedures in US Adults. J</a:t>
            </a:r>
            <a:r>
              <a:rPr lang="en-US" sz="1800" i="1" dirty="0">
                <a:solidFill>
                  <a:schemeClr val="tx1"/>
                </a:solidFill>
                <a:latin typeface="Georgia" panose="02040502050405020303" pitchFamily="18" charset="0"/>
              </a:rPr>
              <a:t>AMA Surg. </a:t>
            </a:r>
            <a:r>
              <a:rPr lang="en-US" sz="1800" dirty="0">
                <a:solidFill>
                  <a:schemeClr val="tx1"/>
                </a:solidFill>
                <a:latin typeface="Georgia" panose="02040502050405020303" pitchFamily="18" charset="0"/>
              </a:rPr>
              <a:t>2017;152(6):e170504</a:t>
            </a:r>
          </a:p>
          <a:p>
            <a:r>
              <a:rPr lang="en-US" sz="1800" dirty="0">
                <a:ln w="9525" cap="flat" cmpd="sng" algn="ctr">
                  <a:noFill/>
                  <a:prstDash val="solid"/>
                  <a:round/>
                  <a:headEnd type="none" w="med" len="med"/>
                  <a:tailEnd type="none" w="med" len="med"/>
                </a:ln>
                <a:solidFill>
                  <a:schemeClr val="tx1"/>
                </a:solidFill>
                <a:latin typeface="Georgia" panose="02040502050405020303" pitchFamily="18" charset="0"/>
                <a:ea typeface="Arial"/>
                <a:cs typeface="Helvetica"/>
                <a:sym typeface="Wingdings"/>
              </a:rPr>
              <a:t>JAMA Surg. 2017;152(6):e170504. doi:10.1001/jamasurg.2017.0504</a:t>
            </a:r>
          </a:p>
          <a:p>
            <a:r>
              <a:rPr lang="en-GB" altLang="en-US" sz="1800" dirty="0">
                <a:solidFill>
                  <a:schemeClr val="tx1"/>
                </a:solidFill>
                <a:latin typeface="Georgia" panose="02040502050405020303" pitchFamily="18" charset="0"/>
              </a:rPr>
              <a:t>Gabriel A Brat et al. </a:t>
            </a:r>
            <a:r>
              <a:rPr lang="en-US" sz="1800" dirty="0">
                <a:solidFill>
                  <a:schemeClr val="tx1"/>
                </a:solidFill>
                <a:latin typeface="Georgia" panose="02040502050405020303" pitchFamily="18" charset="0"/>
              </a:rPr>
              <a:t>Postsurgical prescriptions for opioid naive patients and association with overdose and misuse: retrospective cohort study</a:t>
            </a:r>
          </a:p>
          <a:p>
            <a:r>
              <a:rPr lang="en-GB" altLang="en-US" sz="1800" dirty="0">
                <a:solidFill>
                  <a:schemeClr val="tx1"/>
                </a:solidFill>
                <a:latin typeface="Georgia" panose="02040502050405020303" pitchFamily="18" charset="0"/>
              </a:rPr>
              <a:t>BMJ 2018;360:bmj.j5790</a:t>
            </a:r>
          </a:p>
          <a:p>
            <a:r>
              <a:rPr lang="en-GB" altLang="en-US" sz="1800" dirty="0">
                <a:solidFill>
                  <a:schemeClr val="tx1"/>
                </a:solidFill>
                <a:latin typeface="Georgia" panose="02040502050405020303" pitchFamily="18" charset="0"/>
              </a:rPr>
              <a:t>Howard R, Fry B, </a:t>
            </a:r>
            <a:r>
              <a:rPr lang="en-GB" altLang="en-US" sz="1800" dirty="0" err="1">
                <a:solidFill>
                  <a:schemeClr val="tx1"/>
                </a:solidFill>
                <a:latin typeface="Georgia" panose="02040502050405020303" pitchFamily="18" charset="0"/>
              </a:rPr>
              <a:t>Gunaseelan</a:t>
            </a:r>
            <a:r>
              <a:rPr lang="en-GB" altLang="en-US" sz="1800" dirty="0">
                <a:solidFill>
                  <a:schemeClr val="tx1"/>
                </a:solidFill>
                <a:latin typeface="Georgia" panose="02040502050405020303" pitchFamily="18" charset="0"/>
              </a:rPr>
              <a:t> V. </a:t>
            </a:r>
            <a:r>
              <a:rPr lang="en-US" sz="1800" dirty="0">
                <a:solidFill>
                  <a:schemeClr val="tx1"/>
                </a:solidFill>
                <a:latin typeface="Georgia" panose="02040502050405020303" pitchFamily="18" charset="0"/>
              </a:rPr>
              <a:t>Association of Opioid Prescribing With Opioid Consumption After Surgery in Michigan. </a:t>
            </a:r>
            <a:r>
              <a:rPr lang="en-US" sz="1800" i="1" dirty="0">
                <a:solidFill>
                  <a:schemeClr val="tx1"/>
                </a:solidFill>
                <a:latin typeface="Georgia" panose="02040502050405020303" pitchFamily="18" charset="0"/>
              </a:rPr>
              <a:t>JAMA Surg. </a:t>
            </a:r>
            <a:r>
              <a:rPr lang="en-US" sz="1800" dirty="0">
                <a:solidFill>
                  <a:schemeClr val="tx1"/>
                </a:solidFill>
                <a:latin typeface="Georgia" panose="02040502050405020303" pitchFamily="18" charset="0"/>
              </a:rPr>
              <a:t>2019;154(1):e184234. </a:t>
            </a:r>
            <a:endParaRPr lang="en-GB" altLang="en-US" sz="1800" dirty="0">
              <a:solidFill>
                <a:schemeClr val="tx1"/>
              </a:solidFill>
              <a:latin typeface="Georgia" panose="02040502050405020303" pitchFamily="18" charset="0"/>
            </a:endParaRPr>
          </a:p>
          <a:p>
            <a:endParaRPr lang="en-US" sz="1800" dirty="0">
              <a:ln w="9525" cap="flat" cmpd="sng" algn="ctr">
                <a:noFill/>
                <a:prstDash val="solid"/>
                <a:round/>
                <a:headEnd type="none" w="med" len="med"/>
                <a:tailEnd type="none" w="med" len="med"/>
              </a:ln>
              <a:solidFill>
                <a:schemeClr val="tx1"/>
              </a:solidFill>
              <a:latin typeface="Georgia" panose="02040502050405020303" pitchFamily="18" charset="0"/>
              <a:ea typeface="Arial"/>
              <a:cs typeface="Helvetica"/>
              <a:sym typeface="Wingdings"/>
            </a:endParaRPr>
          </a:p>
          <a:p>
            <a:endParaRPr lang="en-US" sz="1800" dirty="0">
              <a:solidFill>
                <a:schemeClr val="tx1"/>
              </a:solidFill>
              <a:latin typeface="Georgia" panose="02040502050405020303" pitchFamily="18" charset="0"/>
            </a:endParaRPr>
          </a:p>
          <a:p>
            <a:endParaRPr lang="en-US"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072819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D38878-0303-484B-A2C0-AC45B5F3A6A4}"/>
              </a:ext>
            </a:extLst>
          </p:cNvPr>
          <p:cNvSpPr>
            <a:spLocks noGrp="1"/>
          </p:cNvSpPr>
          <p:nvPr>
            <p:ph type="title"/>
          </p:nvPr>
        </p:nvSpPr>
        <p:spPr/>
        <p:txBody>
          <a:bodyPr/>
          <a:lstStyle/>
          <a:p>
            <a:r>
              <a:rPr lang="en-US" dirty="0">
                <a:solidFill>
                  <a:srgbClr val="FFFF00"/>
                </a:solidFill>
                <a:latin typeface="Georgia" panose="02040502050405020303" pitchFamily="18" charset="0"/>
              </a:rPr>
              <a:t>References</a:t>
            </a:r>
            <a:endParaRPr lang="en-US" dirty="0">
              <a:solidFill>
                <a:srgbClr val="FFFF00"/>
              </a:solidFill>
            </a:endParaRPr>
          </a:p>
        </p:txBody>
      </p:sp>
      <p:sp>
        <p:nvSpPr>
          <p:cNvPr id="3" name="Text Placeholder 2">
            <a:extLst>
              <a:ext uri="{FF2B5EF4-FFF2-40B4-BE49-F238E27FC236}">
                <a16:creationId xmlns="" xmlns:a16="http://schemas.microsoft.com/office/drawing/2014/main" id="{292115FE-5ACF-4401-8D23-6891703402E0}"/>
              </a:ext>
            </a:extLst>
          </p:cNvPr>
          <p:cNvSpPr>
            <a:spLocks noGrp="1"/>
          </p:cNvSpPr>
          <p:nvPr>
            <p:ph type="body" idx="1"/>
          </p:nvPr>
        </p:nvSpPr>
        <p:spPr/>
        <p:txBody>
          <a:bodyPr/>
          <a:lstStyle/>
          <a:p>
            <a:r>
              <a:rPr lang="nb-NO" sz="1800" dirty="0">
                <a:solidFill>
                  <a:schemeClr val="tx1"/>
                </a:solidFill>
                <a:latin typeface="Georgia" panose="02040502050405020303" pitchFamily="18" charset="0"/>
                <a:hlinkClick r:id="rId2">
                  <a:extLst>
                    <a:ext uri="{A12FA001-AC4F-418D-AE19-62706E023703}">
                      <ahyp:hlinkClr xmlns="" xmlns:ahyp="http://schemas.microsoft.com/office/drawing/2018/hyperlinkcolor" val="tx"/>
                    </a:ext>
                  </a:extLst>
                </a:hlinkClick>
              </a:rPr>
              <a:t>Bartels K, Mayes LM, Dingmann C. </a:t>
            </a:r>
            <a:r>
              <a:rPr lang="en-US" sz="1800" dirty="0">
                <a:solidFill>
                  <a:schemeClr val="tx1"/>
                </a:solidFill>
                <a:latin typeface="Georgia" panose="02040502050405020303" pitchFamily="18" charset="0"/>
              </a:rPr>
              <a:t>Opioid Use and Storage Patterns by Patients after Hospital Discharge following Surgery. </a:t>
            </a:r>
            <a:r>
              <a:rPr lang="en-US" sz="1800" dirty="0" err="1">
                <a:solidFill>
                  <a:schemeClr val="tx1"/>
                </a:solidFill>
                <a:latin typeface="Georgia" panose="02040502050405020303" pitchFamily="18" charset="0"/>
                <a:hlinkClick r:id="rId3" tooltip="PloS one.">
                  <a:extLst>
                    <a:ext uri="{A12FA001-AC4F-418D-AE19-62706E023703}">
                      <ahyp:hlinkClr xmlns="" xmlns:ahyp="http://schemas.microsoft.com/office/drawing/2018/hyperlinkcolor" val="tx"/>
                    </a:ext>
                  </a:extLst>
                </a:hlinkClick>
              </a:rPr>
              <a:t>PLoS</a:t>
            </a:r>
            <a:r>
              <a:rPr lang="en-US" sz="1800" dirty="0">
                <a:solidFill>
                  <a:schemeClr val="tx1"/>
                </a:solidFill>
                <a:latin typeface="Georgia" panose="02040502050405020303" pitchFamily="18" charset="0"/>
                <a:hlinkClick r:id="rId3" tooltip="PloS one.">
                  <a:extLst>
                    <a:ext uri="{A12FA001-AC4F-418D-AE19-62706E023703}">
                      <ahyp:hlinkClr xmlns="" xmlns:ahyp="http://schemas.microsoft.com/office/drawing/2018/hyperlinkcolor" val="tx"/>
                    </a:ext>
                  </a:extLst>
                </a:hlinkClick>
              </a:rPr>
              <a:t> One.</a:t>
            </a:r>
            <a:r>
              <a:rPr lang="en-US" sz="1800" dirty="0">
                <a:solidFill>
                  <a:schemeClr val="tx1"/>
                </a:solidFill>
                <a:latin typeface="Georgia" panose="02040502050405020303" pitchFamily="18" charset="0"/>
              </a:rPr>
              <a:t> 2016 Jan 29;11(1):e0147972. </a:t>
            </a:r>
          </a:p>
          <a:p>
            <a:r>
              <a:rPr lang="en-US" sz="1800" dirty="0">
                <a:solidFill>
                  <a:schemeClr val="tx1"/>
                </a:solidFill>
                <a:latin typeface="Georgia" panose="02040502050405020303" pitchFamily="18" charset="0"/>
              </a:rPr>
              <a:t>Hill M, McMahon M, </a:t>
            </a:r>
            <a:r>
              <a:rPr lang="en-US" sz="1800" dirty="0" err="1">
                <a:solidFill>
                  <a:schemeClr val="tx1"/>
                </a:solidFill>
                <a:latin typeface="Georgia" panose="02040502050405020303" pitchFamily="18" charset="0"/>
              </a:rPr>
              <a:t>Stucke</a:t>
            </a:r>
            <a:r>
              <a:rPr lang="en-US" sz="1800" dirty="0">
                <a:solidFill>
                  <a:schemeClr val="tx1"/>
                </a:solidFill>
                <a:latin typeface="Georgia" panose="02040502050405020303" pitchFamily="18" charset="0"/>
              </a:rPr>
              <a:t> R. Wide Variation and Excessive Dosage of Opioid Prescriptions for Common General Surgical Procedures. Annals of Surgery. 265(4):709–714, APR 2017.</a:t>
            </a:r>
          </a:p>
          <a:p>
            <a:r>
              <a:rPr lang="en-US" sz="1800" dirty="0">
                <a:solidFill>
                  <a:schemeClr val="tx1"/>
                </a:solidFill>
                <a:latin typeface="Georgia" panose="02040502050405020303" pitchFamily="18" charset="0"/>
              </a:rPr>
              <a:t>MacLean CD, </a:t>
            </a:r>
            <a:r>
              <a:rPr lang="en-US" sz="1800" dirty="0" err="1">
                <a:solidFill>
                  <a:schemeClr val="tx1"/>
                </a:solidFill>
                <a:latin typeface="Georgia" panose="02040502050405020303" pitchFamily="18" charset="0"/>
              </a:rPr>
              <a:t>Fujii</a:t>
            </a:r>
            <a:r>
              <a:rPr lang="en-US" sz="1800" dirty="0">
                <a:solidFill>
                  <a:schemeClr val="tx1"/>
                </a:solidFill>
                <a:latin typeface="Georgia" panose="02040502050405020303" pitchFamily="18" charset="0"/>
              </a:rPr>
              <a:t> M, Ahern TP, et al. Impact of policy interventions on postoperative opioid prescribing.  Pain Medicine2019;20(6):1212-18.</a:t>
            </a:r>
          </a:p>
          <a:p>
            <a:r>
              <a:rPr lang="en-US" sz="1800" dirty="0">
                <a:solidFill>
                  <a:schemeClr val="tx1"/>
                </a:solidFill>
                <a:latin typeface="Georgia" panose="02040502050405020303" pitchFamily="18" charset="0"/>
              </a:rPr>
              <a:t>Dowell D, </a:t>
            </a:r>
            <a:r>
              <a:rPr lang="en-US" sz="1800" dirty="0" err="1">
                <a:solidFill>
                  <a:schemeClr val="tx1"/>
                </a:solidFill>
                <a:latin typeface="Georgia" panose="02040502050405020303" pitchFamily="18" charset="0"/>
              </a:rPr>
              <a:t>Haegerich</a:t>
            </a:r>
            <a:r>
              <a:rPr lang="en-US" sz="1800" dirty="0">
                <a:solidFill>
                  <a:schemeClr val="tx1"/>
                </a:solidFill>
                <a:latin typeface="Georgia" panose="02040502050405020303" pitchFamily="18" charset="0"/>
              </a:rPr>
              <a:t> TM, Chou R. CDC Guideline for Prescribing Opioids for Chronic Pain—United States, 2016. MMWR Recommendations and Reports. 2016;65(1):1–49.</a:t>
            </a:r>
          </a:p>
          <a:p>
            <a:r>
              <a:rPr lang="en-US" sz="1800" dirty="0">
                <a:solidFill>
                  <a:schemeClr val="tx1"/>
                </a:solidFill>
                <a:latin typeface="Georgia" panose="02040502050405020303" pitchFamily="18" charset="0"/>
              </a:rPr>
              <a:t>Dave DM, </a:t>
            </a:r>
            <a:r>
              <a:rPr lang="en-US" sz="1800" dirty="0" err="1">
                <a:solidFill>
                  <a:schemeClr val="tx1"/>
                </a:solidFill>
                <a:latin typeface="Georgia" panose="02040502050405020303" pitchFamily="18" charset="0"/>
              </a:rPr>
              <a:t>Grecu</a:t>
            </a:r>
            <a:r>
              <a:rPr lang="en-US" sz="1800" dirty="0">
                <a:solidFill>
                  <a:schemeClr val="tx1"/>
                </a:solidFill>
                <a:latin typeface="Georgia" panose="02040502050405020303" pitchFamily="18" charset="0"/>
              </a:rPr>
              <a:t> AM, </a:t>
            </a:r>
            <a:r>
              <a:rPr lang="en-US" sz="1800" dirty="0" err="1">
                <a:solidFill>
                  <a:schemeClr val="tx1"/>
                </a:solidFill>
                <a:latin typeface="Georgia" panose="02040502050405020303" pitchFamily="18" charset="0"/>
              </a:rPr>
              <a:t>Saffer</a:t>
            </a:r>
            <a:r>
              <a:rPr lang="en-US" sz="1800" dirty="0">
                <a:solidFill>
                  <a:schemeClr val="tx1"/>
                </a:solidFill>
                <a:latin typeface="Georgia" panose="02040502050405020303" pitchFamily="18" charset="0"/>
              </a:rPr>
              <a:t> H. Mandatory access prescription drug monitoring programs and prescription drug abuse. NBER Working Paper No. 23537</a:t>
            </a:r>
          </a:p>
          <a:p>
            <a:endParaRPr lang="en-US"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2564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CDAC058-F464-4507-80CC-FA790D3B7481}"/>
              </a:ext>
            </a:extLst>
          </p:cNvPr>
          <p:cNvSpPr>
            <a:spLocks noGrp="1"/>
          </p:cNvSpPr>
          <p:nvPr>
            <p:ph type="body" idx="1"/>
          </p:nvPr>
        </p:nvSpPr>
        <p:spPr>
          <a:xfrm>
            <a:off x="457200" y="1600201"/>
            <a:ext cx="8229600" cy="1600200"/>
          </a:xfrm>
        </p:spPr>
        <p:txBody>
          <a:bodyPr/>
          <a:lstStyle/>
          <a:p>
            <a:pPr marL="25400" indent="0">
              <a:buNone/>
            </a:pPr>
            <a:r>
              <a:rPr lang="en-US" dirty="0">
                <a:solidFill>
                  <a:schemeClr val="tx1"/>
                </a:solidFill>
                <a:latin typeface="Georgia" panose="02040502050405020303" pitchFamily="18" charset="0"/>
              </a:rPr>
              <a:t>Drug overdoses are now leading cause of accidental death in US.</a:t>
            </a:r>
          </a:p>
        </p:txBody>
      </p:sp>
      <p:sp>
        <p:nvSpPr>
          <p:cNvPr id="4" name="Rectangle 3">
            <a:extLst>
              <a:ext uri="{FF2B5EF4-FFF2-40B4-BE49-F238E27FC236}">
                <a16:creationId xmlns="" xmlns:a16="http://schemas.microsoft.com/office/drawing/2014/main" id="{315DF482-9E81-4368-AF70-179A97FBEB76}"/>
              </a:ext>
            </a:extLst>
          </p:cNvPr>
          <p:cNvSpPr/>
          <p:nvPr/>
        </p:nvSpPr>
        <p:spPr>
          <a:xfrm>
            <a:off x="457200" y="3167390"/>
            <a:ext cx="8229600" cy="1077218"/>
          </a:xfrm>
          <a:prstGeom prst="rect">
            <a:avLst/>
          </a:prstGeom>
        </p:spPr>
        <p:txBody>
          <a:bodyPr wrap="square">
            <a:spAutoFit/>
          </a:bodyPr>
          <a:lstStyle/>
          <a:p>
            <a:pPr marL="25400"/>
            <a:r>
              <a:rPr lang="en-US" sz="3200" dirty="0">
                <a:solidFill>
                  <a:schemeClr val="tx1"/>
                </a:solidFill>
                <a:latin typeface="Georgia" panose="02040502050405020303" pitchFamily="18" charset="0"/>
              </a:rPr>
              <a:t>Life expectancy decreased in 2017 due to drug overdose deaths.</a:t>
            </a:r>
          </a:p>
        </p:txBody>
      </p:sp>
    </p:spTree>
    <p:extLst>
      <p:ext uri="{BB962C8B-B14F-4D97-AF65-F5344CB8AC3E}">
        <p14:creationId xmlns:p14="http://schemas.microsoft.com/office/powerpoint/2010/main" val="2713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dirty="0">
                <a:solidFill>
                  <a:srgbClr val="FFFF00"/>
                </a:solidFill>
                <a:latin typeface="Georgia" panose="02040502050405020303" pitchFamily="18" charset="0"/>
                <a:sym typeface="Calibri"/>
              </a:rPr>
              <a:t>Opioids</a:t>
            </a:r>
            <a:endParaRPr sz="3959" b="0" i="0" u="none" strike="noStrike" cap="none" dirty="0">
              <a:solidFill>
                <a:srgbClr val="FFFF00"/>
              </a:solidFill>
              <a:latin typeface="Georgia" panose="02040502050405020303" pitchFamily="18" charset="0"/>
              <a:sym typeface="Calibri"/>
            </a:endParaRPr>
          </a:p>
        </p:txBody>
      </p:sp>
      <p:sp>
        <p:nvSpPr>
          <p:cNvPr id="2" name="Text Placeholder 1"/>
          <p:cNvSpPr>
            <a:spLocks noGrp="1"/>
          </p:cNvSpPr>
          <p:nvPr>
            <p:ph type="body" idx="1"/>
          </p:nvPr>
        </p:nvSpPr>
        <p:spPr>
          <a:xfrm>
            <a:off x="457200" y="1143000"/>
            <a:ext cx="8229600" cy="4525963"/>
          </a:xfrm>
        </p:spPr>
        <p:txBody>
          <a:bodyPr/>
          <a:lstStyle/>
          <a:p>
            <a:r>
              <a:rPr lang="en-US" sz="2400" dirty="0">
                <a:solidFill>
                  <a:schemeClr val="tx1"/>
                </a:solidFill>
                <a:latin typeface="Georgia" panose="02040502050405020303" pitchFamily="18" charset="0"/>
              </a:rPr>
              <a:t>Compounds which bind to the opiate receptor. Decrease pain.</a:t>
            </a:r>
          </a:p>
          <a:p>
            <a:r>
              <a:rPr lang="en-US" sz="2400" dirty="0">
                <a:solidFill>
                  <a:schemeClr val="tx1"/>
                </a:solidFill>
                <a:latin typeface="Georgia" panose="02040502050405020303" pitchFamily="18" charset="0"/>
              </a:rPr>
              <a:t>Natural or synthetic</a:t>
            </a:r>
          </a:p>
          <a:p>
            <a:pPr lvl="1"/>
            <a:r>
              <a:rPr lang="en-US" sz="2000" dirty="0">
                <a:solidFill>
                  <a:schemeClr val="tx1"/>
                </a:solidFill>
                <a:latin typeface="Georgia" panose="02040502050405020303" pitchFamily="18" charset="0"/>
              </a:rPr>
              <a:t>Morphine first isolated from opium in 1806.</a:t>
            </a:r>
          </a:p>
          <a:p>
            <a:pPr lvl="1"/>
            <a:r>
              <a:rPr lang="en-US" sz="2000" dirty="0">
                <a:solidFill>
                  <a:schemeClr val="tx1"/>
                </a:solidFill>
                <a:latin typeface="Georgia" panose="02040502050405020303" pitchFamily="18" charset="0"/>
              </a:rPr>
              <a:t>Oxycodone, hydrocodone, methadone, fentanyl</a:t>
            </a:r>
          </a:p>
          <a:p>
            <a:pPr lvl="1"/>
            <a:r>
              <a:rPr lang="en-US" sz="2000" dirty="0">
                <a:solidFill>
                  <a:schemeClr val="tx1"/>
                </a:solidFill>
                <a:latin typeface="Georgia" panose="02040502050405020303" pitchFamily="18" charset="0"/>
              </a:rPr>
              <a:t>Heroin</a:t>
            </a:r>
          </a:p>
          <a:p>
            <a:r>
              <a:rPr lang="en-US" sz="2400" dirty="0">
                <a:solidFill>
                  <a:schemeClr val="tx1"/>
                </a:solidFill>
                <a:latin typeface="Georgia" panose="02040502050405020303" pitchFamily="18" charset="0"/>
              </a:rPr>
              <a:t>Opiate receptors are found within the peripheral nervous system  and central nervous system</a:t>
            </a:r>
          </a:p>
          <a:p>
            <a:r>
              <a:rPr lang="en-US" sz="2400" dirty="0">
                <a:solidFill>
                  <a:schemeClr val="tx1"/>
                </a:solidFill>
                <a:latin typeface="Georgia" panose="02040502050405020303" pitchFamily="18" charset="0"/>
              </a:rPr>
              <a:t>Central mechanisms: Hyperalgesia (increased pain) and tolerance as well as euphoria</a:t>
            </a:r>
          </a:p>
          <a:p>
            <a:r>
              <a:rPr lang="en-US" sz="2400" dirty="0">
                <a:solidFill>
                  <a:schemeClr val="tx1"/>
                </a:solidFill>
                <a:latin typeface="Georgia" panose="02040502050405020303" pitchFamily="18" charset="0"/>
              </a:rPr>
              <a:t>Endogenous opioids bind these receptors as well and are involved in pain modulation</a:t>
            </a:r>
          </a:p>
        </p:txBody>
      </p:sp>
      <p:pic>
        <p:nvPicPr>
          <p:cNvPr id="4" name="hydrocodone molecule.gif"/>
          <p:cNvPicPr/>
          <p:nvPr/>
        </p:nvPicPr>
        <p:blipFill>
          <a:blip r:embed="rId3">
            <a:extLst/>
          </a:blip>
          <a:stretch>
            <a:fillRect/>
          </a:stretch>
        </p:blipFill>
        <p:spPr>
          <a:xfrm>
            <a:off x="7620000" y="174842"/>
            <a:ext cx="1295400" cy="1143000"/>
          </a:xfrm>
          <a:prstGeom prst="rect">
            <a:avLst/>
          </a:prstGeom>
          <a:ln w="12700">
            <a:miter lim="400000"/>
          </a:ln>
        </p:spPr>
      </p:pic>
      <p:pic>
        <p:nvPicPr>
          <p:cNvPr id="5" name="pills.jpg"/>
          <p:cNvPicPr/>
          <p:nvPr/>
        </p:nvPicPr>
        <p:blipFill>
          <a:blip r:embed="rId4">
            <a:extLst/>
          </a:blip>
          <a:stretch>
            <a:fillRect/>
          </a:stretch>
        </p:blipFill>
        <p:spPr>
          <a:xfrm>
            <a:off x="7239000" y="5791199"/>
            <a:ext cx="1524000" cy="950913"/>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DBA5E8-296A-4EB9-9FC9-D0CA0BB47550}"/>
              </a:ext>
            </a:extLst>
          </p:cNvPr>
          <p:cNvSpPr>
            <a:spLocks noGrp="1"/>
          </p:cNvSpPr>
          <p:nvPr>
            <p:ph type="title"/>
          </p:nvPr>
        </p:nvSpPr>
        <p:spPr/>
        <p:txBody>
          <a:bodyPr/>
          <a:lstStyle/>
          <a:p>
            <a:r>
              <a:rPr lang="en-US" dirty="0">
                <a:solidFill>
                  <a:srgbClr val="FFFF00"/>
                </a:solidFill>
                <a:latin typeface="Georgia" panose="02040502050405020303" pitchFamily="18" charset="0"/>
              </a:rPr>
              <a:t>Opioid Side Effects</a:t>
            </a:r>
          </a:p>
        </p:txBody>
      </p:sp>
      <p:sp>
        <p:nvSpPr>
          <p:cNvPr id="4" name="Content Placeholder 2">
            <a:extLst>
              <a:ext uri="{FF2B5EF4-FFF2-40B4-BE49-F238E27FC236}">
                <a16:creationId xmlns="" xmlns:a16="http://schemas.microsoft.com/office/drawing/2014/main" id="{310EE83D-F02C-4360-AC08-F3F93AAA8BA2}"/>
              </a:ext>
            </a:extLst>
          </p:cNvPr>
          <p:cNvSpPr>
            <a:spLocks noGrp="1"/>
          </p:cNvSpPr>
          <p:nvPr>
            <p:ph type="body" idx="1"/>
          </p:nvPr>
        </p:nvSpPr>
        <p:spPr>
          <a:xfrm>
            <a:off x="457200" y="1600200"/>
            <a:ext cx="4267200" cy="5181600"/>
          </a:xfrm>
        </p:spPr>
        <p:txBody>
          <a:bodyPr>
            <a:normAutofit fontScale="70000" lnSpcReduction="20000"/>
          </a:bodyPr>
          <a:lstStyle/>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Respiratory Depression</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Sedation, confusion</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Constipation and Bowel Dysfunction</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Fatigue</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Sleep Apnea/Sleep Disorders</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Low sexual hormones</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Increased Pain Sensitivity/Decreased Pain Tolerance</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Depression/Mood disturbance</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Chronic Dry Mouth Leading to Tooth Decay</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Itching/sweating</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Worsened function</a:t>
            </a:r>
          </a:p>
          <a:p>
            <a:endParaRPr lang="en-US" dirty="0">
              <a:solidFill>
                <a:schemeClr val="tx1"/>
              </a:solidFill>
              <a:latin typeface="Georgia" panose="02040502050405020303" pitchFamily="18" charset="0"/>
            </a:endParaRPr>
          </a:p>
        </p:txBody>
      </p:sp>
      <p:sp>
        <p:nvSpPr>
          <p:cNvPr id="6" name="Content Placeholder 2">
            <a:extLst>
              <a:ext uri="{FF2B5EF4-FFF2-40B4-BE49-F238E27FC236}">
                <a16:creationId xmlns="" xmlns:a16="http://schemas.microsoft.com/office/drawing/2014/main" id="{CF339F4B-5F8E-4491-8873-244270C420CB}"/>
              </a:ext>
            </a:extLst>
          </p:cNvPr>
          <p:cNvSpPr txBox="1">
            <a:spLocks/>
          </p:cNvSpPr>
          <p:nvPr/>
        </p:nvSpPr>
        <p:spPr>
          <a:xfrm>
            <a:off x="4724400" y="1600200"/>
            <a:ext cx="4267200" cy="5181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Tolerance</a:t>
            </a:r>
          </a:p>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Dependence</a:t>
            </a:r>
          </a:p>
          <a:p>
            <a:pPr marL="742950" lvl="1" indent="-285750">
              <a:spcBef>
                <a:spcPts val="984"/>
              </a:spcBef>
              <a:buFont typeface="Courier New" pitchFamily="49" charset="0"/>
              <a:buChar char="o"/>
              <a:defRPr sz="1800">
                <a:solidFill>
                  <a:srgbClr val="000000"/>
                </a:solidFill>
              </a:defRPr>
            </a:pPr>
            <a:r>
              <a:rPr lang="en-US" sz="1600" dirty="0">
                <a:solidFill>
                  <a:schemeClr val="tx1"/>
                </a:solidFill>
                <a:latin typeface="Georgia" panose="02040502050405020303" pitchFamily="18" charset="0"/>
              </a:rPr>
              <a:t>Evidence this starts at 3 days</a:t>
            </a:r>
          </a:p>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Addiction</a:t>
            </a:r>
          </a:p>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Unintentional overdose and death</a:t>
            </a:r>
          </a:p>
          <a:p>
            <a:pPr marL="742950" lvl="1" indent="-285750">
              <a:spcBef>
                <a:spcPts val="984"/>
              </a:spcBef>
              <a:buFont typeface="Courier New" pitchFamily="49" charset="0"/>
              <a:buChar char="o"/>
              <a:defRPr sz="1800">
                <a:solidFill>
                  <a:srgbClr val="000000"/>
                </a:solidFill>
              </a:defRPr>
            </a:pPr>
            <a:r>
              <a:rPr lang="en-US" sz="1800" dirty="0">
                <a:solidFill>
                  <a:schemeClr val="tx1"/>
                </a:solidFill>
                <a:latin typeface="Georgia" panose="02040502050405020303" pitchFamily="18" charset="0"/>
              </a:rPr>
              <a:t>Increased risk in higher doses</a:t>
            </a:r>
          </a:p>
          <a:p>
            <a:pPr marL="742950" lvl="1" indent="-285750">
              <a:spcBef>
                <a:spcPts val="984"/>
              </a:spcBef>
              <a:buFont typeface="Courier New" pitchFamily="49" charset="0"/>
              <a:buChar char="o"/>
              <a:defRPr sz="1800">
                <a:solidFill>
                  <a:srgbClr val="000000"/>
                </a:solidFill>
              </a:defRPr>
            </a:pPr>
            <a:r>
              <a:rPr lang="en-US" sz="1800" dirty="0">
                <a:solidFill>
                  <a:schemeClr val="tx1"/>
                </a:solidFill>
                <a:latin typeface="Georgia" panose="02040502050405020303" pitchFamily="18" charset="0"/>
              </a:rPr>
              <a:t>Greater risk when combined with other sedating medications (benzodiazepines)</a:t>
            </a:r>
          </a:p>
          <a:p>
            <a:pPr marL="742950" lvl="1" indent="-285750">
              <a:spcBef>
                <a:spcPts val="984"/>
              </a:spcBef>
              <a:buFont typeface="Courier New" pitchFamily="49" charset="0"/>
              <a:buChar char="o"/>
              <a:defRPr sz="1800">
                <a:solidFill>
                  <a:srgbClr val="000000"/>
                </a:solidFill>
              </a:defRPr>
            </a:pPr>
            <a:r>
              <a:rPr lang="en-US" sz="1800" dirty="0">
                <a:solidFill>
                  <a:schemeClr val="tx1"/>
                </a:solidFill>
                <a:latin typeface="Georgia" panose="02040502050405020303" pitchFamily="18" charset="0"/>
              </a:rPr>
              <a:t>Underlying health problems</a:t>
            </a:r>
          </a:p>
        </p:txBody>
      </p:sp>
    </p:spTree>
    <p:extLst>
      <p:ext uri="{BB962C8B-B14F-4D97-AF65-F5344CB8AC3E}">
        <p14:creationId xmlns:p14="http://schemas.microsoft.com/office/powerpoint/2010/main" val="247784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rgbClr val="FFFF00"/>
                </a:solidFill>
                <a:latin typeface="Georgia" panose="02040502050405020303" pitchFamily="18" charset="0"/>
                <a:sym typeface="Calibri"/>
              </a:rPr>
              <a:t>Opioid Sales, Opioid Deaths</a:t>
            </a:r>
            <a:endParaRPr sz="4400" b="0" i="0" u="none" strike="noStrike" cap="none" dirty="0">
              <a:solidFill>
                <a:srgbClr val="FFFF00"/>
              </a:solidFill>
              <a:latin typeface="Georgia" panose="02040502050405020303" pitchFamily="18" charset="0"/>
              <a:sym typeface="Calibri"/>
            </a:endParaRPr>
          </a:p>
        </p:txBody>
      </p:sp>
      <p:pic>
        <p:nvPicPr>
          <p:cNvPr id="163" name="Shape 163"/>
          <p:cNvPicPr preferRelativeResize="0">
            <a:picLocks noGrp="1"/>
          </p:cNvPicPr>
          <p:nvPr>
            <p:ph type="body" idx="1"/>
          </p:nvPr>
        </p:nvPicPr>
        <p:blipFill rotWithShape="1">
          <a:blip r:embed="rId3">
            <a:alphaModFix/>
          </a:blip>
          <a:srcRect/>
          <a:stretch/>
        </p:blipFill>
        <p:spPr>
          <a:xfrm>
            <a:off x="1219200" y="1905000"/>
            <a:ext cx="6962775" cy="4399756"/>
          </a:xfrm>
          <a:prstGeom prst="rect">
            <a:avLst/>
          </a:prstGeom>
          <a:solidFill>
            <a:schemeClr val="tx1"/>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cdc.gov/drugoverdose/images/epidemic/3WavesOfTheRiseInOpioidOverdoseDeaths.png">
            <a:extLst>
              <a:ext uri="{FF2B5EF4-FFF2-40B4-BE49-F238E27FC236}">
                <a16:creationId xmlns="" xmlns:a16="http://schemas.microsoft.com/office/drawing/2014/main" id="{AEE1C5B7-5E35-4775-8EB7-6D4354563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52438"/>
            <a:ext cx="843915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9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10.xml><?xml version="1.0" encoding="utf-8"?>
<p:tagLst xmlns:a="http://schemas.openxmlformats.org/drawingml/2006/main" xmlns:r="http://schemas.openxmlformats.org/officeDocument/2006/relationships" xmlns:p="http://schemas.openxmlformats.org/presentationml/2006/main">
  <p:tag name="AS_UNIQUEID" val="80"/>
</p:tagLst>
</file>

<file path=ppt/tags/tag11.xml><?xml version="1.0" encoding="utf-8"?>
<p:tagLst xmlns:a="http://schemas.openxmlformats.org/drawingml/2006/main" xmlns:r="http://schemas.openxmlformats.org/officeDocument/2006/relationships" xmlns:p="http://schemas.openxmlformats.org/presentationml/2006/main">
  <p:tag name="AS_UNIQUEID" val="81"/>
</p:tagLst>
</file>

<file path=ppt/tags/tag12.xml><?xml version="1.0" encoding="utf-8"?>
<p:tagLst xmlns:a="http://schemas.openxmlformats.org/drawingml/2006/main" xmlns:r="http://schemas.openxmlformats.org/officeDocument/2006/relationships" xmlns:p="http://schemas.openxmlformats.org/presentationml/2006/main">
  <p:tag name="AS_UNIQUEID" val="82"/>
</p:tagLst>
</file>

<file path=ppt/tags/tag13.xml><?xml version="1.0" encoding="utf-8"?>
<p:tagLst xmlns:a="http://schemas.openxmlformats.org/drawingml/2006/main" xmlns:r="http://schemas.openxmlformats.org/officeDocument/2006/relationships" xmlns:p="http://schemas.openxmlformats.org/presentationml/2006/main">
  <p:tag name="AS_UNIQUEID" val="83"/>
</p:tagLst>
</file>

<file path=ppt/tags/tag14.xml><?xml version="1.0" encoding="utf-8"?>
<p:tagLst xmlns:a="http://schemas.openxmlformats.org/drawingml/2006/main" xmlns:r="http://schemas.openxmlformats.org/officeDocument/2006/relationships" xmlns:p="http://schemas.openxmlformats.org/presentationml/2006/main">
  <p:tag name="AS_UNIQUEID" val="84"/>
</p:tagLst>
</file>

<file path=ppt/tags/tag15.xml><?xml version="1.0" encoding="utf-8"?>
<p:tagLst xmlns:a="http://schemas.openxmlformats.org/drawingml/2006/main" xmlns:r="http://schemas.openxmlformats.org/officeDocument/2006/relationships" xmlns:p="http://schemas.openxmlformats.org/presentationml/2006/main">
  <p:tag name="AS_UNIQUEID" val="85"/>
</p:tagLst>
</file>

<file path=ppt/tags/tag16.xml><?xml version="1.0" encoding="utf-8"?>
<p:tagLst xmlns:a="http://schemas.openxmlformats.org/drawingml/2006/main" xmlns:r="http://schemas.openxmlformats.org/officeDocument/2006/relationships" xmlns:p="http://schemas.openxmlformats.org/presentationml/2006/main">
  <p:tag name="AS_UNIQUEID" val="86"/>
</p:tagLst>
</file>

<file path=ppt/tags/tag17.xml><?xml version="1.0" encoding="utf-8"?>
<p:tagLst xmlns:a="http://schemas.openxmlformats.org/drawingml/2006/main" xmlns:r="http://schemas.openxmlformats.org/officeDocument/2006/relationships" xmlns:p="http://schemas.openxmlformats.org/presentationml/2006/main">
  <p:tag name="AS_UNIQUEID" val="88"/>
</p:tagLst>
</file>

<file path=ppt/tags/tag18.xml><?xml version="1.0" encoding="utf-8"?>
<p:tagLst xmlns:a="http://schemas.openxmlformats.org/drawingml/2006/main" xmlns:r="http://schemas.openxmlformats.org/officeDocument/2006/relationships" xmlns:p="http://schemas.openxmlformats.org/presentationml/2006/main">
  <p:tag name="AS_UNIQUEID" val="89"/>
</p:tagLst>
</file>

<file path=ppt/tags/tag19.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2"/>
</p:tagLst>
</file>

<file path=ppt/tags/tag4.xml><?xml version="1.0" encoding="utf-8"?>
<p:tagLst xmlns:a="http://schemas.openxmlformats.org/drawingml/2006/main" xmlns:r="http://schemas.openxmlformats.org/officeDocument/2006/relationships" xmlns:p="http://schemas.openxmlformats.org/presentationml/2006/main">
  <p:tag name="AS_UNIQUEID" val="83"/>
</p:tagLst>
</file>

<file path=ppt/tags/tag5.xml><?xml version="1.0" encoding="utf-8"?>
<p:tagLst xmlns:a="http://schemas.openxmlformats.org/drawingml/2006/main" xmlns:r="http://schemas.openxmlformats.org/officeDocument/2006/relationships" xmlns:p="http://schemas.openxmlformats.org/presentationml/2006/main">
  <p:tag name="AS_UNIQUEID" val="84"/>
</p:tagLst>
</file>

<file path=ppt/tags/tag6.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88"/>
</p:tagLst>
</file>

<file path=ppt/tags/tag8.xml><?xml version="1.0" encoding="utf-8"?>
<p:tagLst xmlns:a="http://schemas.openxmlformats.org/drawingml/2006/main" xmlns:r="http://schemas.openxmlformats.org/officeDocument/2006/relationships" xmlns:p="http://schemas.openxmlformats.org/presentationml/2006/main">
  <p:tag name="AS_UNIQUEID" val="89"/>
</p:tagLst>
</file>

<file path=ppt/tags/tag9.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38908</TotalTime>
  <Words>2303</Words>
  <Application>Microsoft Office PowerPoint</Application>
  <PresentationFormat>On-screen Show (4:3)</PresentationFormat>
  <Paragraphs>215</Paragraphs>
  <Slides>48</Slides>
  <Notes>11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Calibri</vt:lpstr>
      <vt:lpstr>Courier New</vt:lpstr>
      <vt:lpstr>Georgia</vt:lpstr>
      <vt:lpstr>Helvetica</vt:lpstr>
      <vt:lpstr>msgothic</vt:lpstr>
      <vt:lpstr>Wingdings</vt:lpstr>
      <vt:lpstr>Office Theme</vt:lpstr>
      <vt:lpstr>Opioid Legislation: How we got here and the evidence behind the new laws</vt:lpstr>
      <vt:lpstr>Disclosure</vt:lpstr>
      <vt:lpstr>Objectives</vt:lpstr>
      <vt:lpstr>PowerPoint Presentation</vt:lpstr>
      <vt:lpstr>PowerPoint Presentation</vt:lpstr>
      <vt:lpstr>Opioids</vt:lpstr>
      <vt:lpstr>Opioid Side Effects</vt:lpstr>
      <vt:lpstr>Opioid Sales, Opioid Deaths</vt:lpstr>
      <vt:lpstr>PowerPoint Presentation</vt:lpstr>
      <vt:lpstr>PowerPoint Presentation</vt:lpstr>
      <vt:lpstr>PowerPoint Presentation</vt:lpstr>
      <vt:lpstr>PowerPoint Presentation</vt:lpstr>
      <vt:lpstr>Is Overdose Predictable?</vt:lpstr>
      <vt:lpstr>Opioid Legislation</vt:lpstr>
      <vt:lpstr>Opioid Legislation in Wyoming</vt:lpstr>
      <vt:lpstr>Opioid Legislation in Wyoming</vt:lpstr>
      <vt:lpstr>Opioid Legislation in Wyoming</vt:lpstr>
      <vt:lpstr>Opioid Law 1: Prescribing Limits</vt:lpstr>
      <vt:lpstr>PowerPoint Presentation</vt:lpstr>
      <vt:lpstr>The Opioid Naïve </vt:lpstr>
      <vt:lpstr>PowerPoint Presentation</vt:lpstr>
      <vt:lpstr>PowerPoint Presentation</vt:lpstr>
      <vt:lpstr>PowerPoint Presentation</vt:lpstr>
      <vt:lpstr>PowerPoint Presentation</vt:lpstr>
      <vt:lpstr>Excess Pills</vt:lpstr>
      <vt:lpstr>Association of Opioid Prescribing With Opioid Consumption After Surgery in Michigan </vt:lpstr>
      <vt:lpstr>PowerPoint Presentation</vt:lpstr>
      <vt:lpstr>PowerPoint Presentation</vt:lpstr>
      <vt:lpstr>PowerPoint Presentation</vt:lpstr>
      <vt:lpstr>Opioid Law 2: Mandatory PDMP Check for Controlled Substance Prescribing</vt:lpstr>
      <vt:lpstr>Recency of medical care</vt:lpstr>
      <vt:lpstr>Benzodiazepines and Opioids</vt:lpstr>
      <vt:lpstr>PowerPoint Presentation</vt:lpstr>
      <vt:lpstr>Opioid Law 3: 3 hours required education every 2 years</vt:lpstr>
      <vt:lpstr>PowerPoint Presentation</vt:lpstr>
      <vt:lpstr>PowerPoint Presentation</vt:lpstr>
      <vt:lpstr>High-intensity versus Low-intensity prescribing</vt:lpstr>
      <vt:lpstr>PowerPoint Presentation</vt:lpstr>
      <vt:lpstr>PowerPoint Presentation</vt:lpstr>
      <vt:lpstr>Opioid Law 4: Electronic prescriptions by 1/1/2021</vt:lpstr>
      <vt:lpstr>Opioid Law 4: Electronic prescriptions by 1/1/2021</vt:lpstr>
      <vt:lpstr>Is the legislation making a difference?</vt:lpstr>
      <vt:lpstr>Decline in Prescribing</vt:lpstr>
      <vt:lpstr>Impact of Policy Interventions on Postoperative Opioid Prescribing</vt:lpstr>
      <vt:lpstr>Impact of Policy Interventions on Postoperative Opioid Prescribing</vt:lpstr>
      <vt:lpstr>In conclusion,</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Epidemic</dc:title>
  <dc:creator>Shannon Treptow</dc:creator>
  <cp:lastModifiedBy>Natalie Winter</cp:lastModifiedBy>
  <cp:revision>78</cp:revision>
  <cp:lastPrinted>2018-02-07T23:43:57Z</cp:lastPrinted>
  <dcterms:modified xsi:type="dcterms:W3CDTF">2019-07-22T20:32:56Z</dcterms:modified>
</cp:coreProperties>
</file>